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8" r:id="rId2"/>
    <p:sldId id="293" r:id="rId3"/>
    <p:sldId id="291" r:id="rId4"/>
    <p:sldId id="259" r:id="rId5"/>
    <p:sldId id="292" r:id="rId6"/>
    <p:sldId id="294" r:id="rId7"/>
    <p:sldId id="310" r:id="rId8"/>
    <p:sldId id="311" r:id="rId9"/>
    <p:sldId id="312" r:id="rId10"/>
    <p:sldId id="332" r:id="rId11"/>
    <p:sldId id="330" r:id="rId12"/>
    <p:sldId id="331" r:id="rId13"/>
    <p:sldId id="318" r:id="rId14"/>
    <p:sldId id="31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F717"/>
    <a:srgbClr val="2411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4316" autoAdjust="0"/>
  </p:normalViewPr>
  <p:slideViewPr>
    <p:cSldViewPr showGuides="1">
      <p:cViewPr>
        <p:scale>
          <a:sx n="100" d="100"/>
          <a:sy n="100" d="100"/>
        </p:scale>
        <p:origin x="1050" y="1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E095E-1730-49B1-8A8E-3C392B32EB8F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3F6D4-4C96-4248-A73D-CB9D079ADE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94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819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530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604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60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3F6D4-4C96-4248-A73D-CB9D079ADEF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B5F-80E9-4D19-8912-F1F1E1EF7F36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2FD1-DB49-40AB-811B-B368B04F5E6D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5CAA0-0551-46D9-90E4-2970CC21CC0E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7DFAC-8A24-48CC-B019-07361F470765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DDBB-7683-407D-8955-F77CBE81A955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38A9-155E-42E5-ACEA-F313D35D4855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334CC-A6FC-4F28-8FA1-930706322F45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ED1EC-503F-4E81-B3FB-462BB659DF6F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843F-1E89-4D34-9BBD-E4DC93951F86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96ADF-56F2-4622-AFF3-7F1CC8890A82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4A0C-5F8A-4251-81AE-7AAC9A136C1D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3493B-13B4-43C7-992A-BEDB75E09023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0A959-FBE4-4841-9527-113C1A0DF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5.bin"/><Relationship Id="rId3" Type="http://schemas.openxmlformats.org/officeDocument/2006/relationships/image" Target="../media/image20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7.wmf"/><Relationship Id="rId4" Type="http://schemas.openxmlformats.org/officeDocument/2006/relationships/image" Target="../media/image21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6/67/Mine1.JPG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47675"/>
            <a:ext cx="85344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/>
              <a:t>Surfactant-Enhanced Spontaneous Imbibition in Oil-Wet, Heavy Oil Bearing Carbonate Formations</a:t>
            </a:r>
            <a:endParaRPr lang="en-US" b="1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pPr marL="0" indent="0" algn="ctr">
              <a:buNone/>
            </a:pPr>
            <a:r>
              <a:rPr lang="en-US" sz="2000" dirty="0" smtClean="0"/>
              <a:t>Amir Amini</a:t>
            </a:r>
          </a:p>
          <a:p>
            <a:pPr marL="0" indent="0" algn="ctr">
              <a:buNone/>
            </a:pPr>
            <a:r>
              <a:rPr lang="en-US" sz="2000" dirty="0" smtClean="0"/>
              <a:t> Maura Puerto</a:t>
            </a:r>
          </a:p>
          <a:p>
            <a:pPr marL="0" indent="0" algn="ctr">
              <a:buNone/>
            </a:pPr>
            <a:r>
              <a:rPr lang="en-US" sz="2000" dirty="0" smtClean="0"/>
              <a:t> Clarence Miller</a:t>
            </a:r>
          </a:p>
          <a:p>
            <a:pPr marL="0" indent="0" algn="ctr">
              <a:buNone/>
            </a:pPr>
            <a:r>
              <a:rPr lang="en-US" sz="2000" dirty="0" smtClean="0"/>
              <a:t>George Hirasaki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1800" dirty="0" smtClean="0"/>
              <a:t>April 23, </a:t>
            </a:r>
            <a:r>
              <a:rPr lang="en-US" sz="1800" dirty="0" smtClean="0"/>
              <a:t>2012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98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27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Formation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91440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Dead</a:t>
            </a:r>
            <a:r>
              <a:rPr lang="en-US" sz="2400" dirty="0" smtClean="0"/>
              <a:t> Oil:		</a:t>
            </a:r>
            <a:r>
              <a:rPr lang="en-US" sz="2400" dirty="0"/>
              <a:t> </a:t>
            </a:r>
            <a:r>
              <a:rPr lang="en-US" sz="2400" dirty="0" smtClean="0"/>
              <a:t>	 API ~ 21</a:t>
            </a:r>
          </a:p>
          <a:p>
            <a:r>
              <a:rPr lang="en-US" sz="2400" dirty="0" smtClean="0"/>
              <a:t>Viscosity:		              ~150 </a:t>
            </a:r>
            <a:r>
              <a:rPr lang="en-US" sz="2400" dirty="0"/>
              <a:t>c</a:t>
            </a:r>
            <a:r>
              <a:rPr lang="en-US" sz="2400" dirty="0" smtClean="0"/>
              <a:t>p (</a:t>
            </a:r>
            <a:r>
              <a:rPr lang="en-US" sz="2400" dirty="0" smtClean="0">
                <a:solidFill>
                  <a:srgbClr val="FF0000"/>
                </a:solidFill>
              </a:rPr>
              <a:t>dead </a:t>
            </a:r>
            <a:r>
              <a:rPr lang="en-US" sz="2400" dirty="0" smtClean="0"/>
              <a:t>oil @ 40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C)</a:t>
            </a:r>
          </a:p>
          <a:p>
            <a:r>
              <a:rPr lang="en-US" sz="2400" dirty="0" smtClean="0"/>
              <a:t>Temperature:		</a:t>
            </a:r>
            <a:r>
              <a:rPr lang="en-US" sz="2400" dirty="0"/>
              <a:t> </a:t>
            </a:r>
            <a:r>
              <a:rPr lang="en-US" sz="2400" dirty="0" smtClean="0"/>
              <a:t>40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</a:t>
            </a:r>
          </a:p>
          <a:p>
            <a:r>
              <a:rPr lang="en-US" sz="2400" dirty="0" smtClean="0"/>
              <a:t>Formation Brine (FB): 	 TDS ~ 7800 mg/L </a:t>
            </a:r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(significant amount of divalent ions)</a:t>
            </a:r>
          </a:p>
          <a:p>
            <a:r>
              <a:rPr lang="en-US" sz="2400" dirty="0" smtClean="0"/>
              <a:t>River Water (RW): 		TDS ~ 280 mg/L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8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7" t="10854" r="13764" b="6657"/>
          <a:stretch>
            <a:fillRect/>
          </a:stretch>
        </p:blipFill>
        <p:spPr>
          <a:xfrm>
            <a:off x="248747" y="1828800"/>
            <a:ext cx="4413965" cy="3276599"/>
          </a:xfrm>
        </p:spPr>
      </p:pic>
      <p:cxnSp>
        <p:nvCxnSpPr>
          <p:cNvPr id="16" name="Straight Arrow Connector 15"/>
          <p:cNvCxnSpPr/>
          <p:nvPr/>
        </p:nvCxnSpPr>
        <p:spPr>
          <a:xfrm flipV="1">
            <a:off x="1752600" y="5486400"/>
            <a:ext cx="0" cy="46486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0" y="1422650"/>
            <a:ext cx="5410201" cy="4901950"/>
            <a:chOff x="0" y="1055028"/>
            <a:chExt cx="3284878" cy="4901950"/>
          </a:xfrm>
        </p:grpSpPr>
        <p:sp>
          <p:nvSpPr>
            <p:cNvPr id="6" name="TextBox 5"/>
            <p:cNvSpPr txBox="1"/>
            <p:nvPr/>
          </p:nvSpPr>
          <p:spPr>
            <a:xfrm>
              <a:off x="347073" y="1055028"/>
              <a:ext cx="25386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Salinity Scan: Mixtures of FB and RW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0" y="4813979"/>
              <a:ext cx="3284878" cy="304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 % FB    0      10   20     30     40     50    60     70      80   90     100</a:t>
              </a:r>
              <a:endParaRPr lang="en-US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08925" y="5575978"/>
              <a:ext cx="1387976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near optimal salinity</a:t>
              </a:r>
              <a:endParaRPr lang="en-US" dirty="0"/>
            </a:p>
          </p:txBody>
        </p:sp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156627"/>
            <a:ext cx="8458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Surfactant Phase Behavior at 40</a:t>
            </a:r>
            <a:r>
              <a:rPr lang="en-US" sz="2800" b="1" baseline="30000" dirty="0" smtClean="0"/>
              <a:t>o</a:t>
            </a:r>
            <a:r>
              <a:rPr lang="en-US" sz="2800" b="1" dirty="0" smtClean="0"/>
              <a:t>C</a:t>
            </a:r>
          </a:p>
          <a:p>
            <a:r>
              <a:rPr lang="en-US" sz="2000" b="1" dirty="0" smtClean="0">
                <a:solidFill>
                  <a:srgbClr val="FFFF00"/>
                </a:solidFill>
              </a:rPr>
              <a:t>   BLEND: </a:t>
            </a:r>
            <a:r>
              <a:rPr lang="en-US" sz="2000" b="1" dirty="0" smtClean="0"/>
              <a:t>1% </a:t>
            </a:r>
            <a:r>
              <a:rPr lang="en-US" sz="2000" b="1" dirty="0" smtClean="0">
                <a:solidFill>
                  <a:srgbClr val="FFFF00"/>
                </a:solidFill>
              </a:rPr>
              <a:t>S13D = iC13-13PO Sulfate +  </a:t>
            </a:r>
            <a:r>
              <a:rPr lang="en-US" sz="2000" b="1" dirty="0" smtClean="0"/>
              <a:t>0.1%</a:t>
            </a:r>
            <a:r>
              <a:rPr lang="en-US" sz="2000" b="1" dirty="0" smtClean="0">
                <a:solidFill>
                  <a:srgbClr val="FFFF00"/>
                </a:solidFill>
              </a:rPr>
              <a:t>  S</a:t>
            </a:r>
            <a:r>
              <a:rPr lang="en-US" sz="2000" b="1" dirty="0">
                <a:solidFill>
                  <a:srgbClr val="FFFF00"/>
                </a:solidFill>
              </a:rPr>
              <a:t>2</a:t>
            </a:r>
            <a:r>
              <a:rPr lang="en-US" sz="2000" b="1" dirty="0" smtClean="0">
                <a:solidFill>
                  <a:srgbClr val="FFFF00"/>
                </a:solidFill>
              </a:rPr>
              <a:t>= IOS 15-18 </a:t>
            </a:r>
          </a:p>
          <a:p>
            <a:r>
              <a:rPr lang="en-US" sz="2000" b="1" dirty="0" smtClean="0">
                <a:solidFill>
                  <a:srgbClr val="FFFF00"/>
                </a:solidFill>
              </a:rPr>
              <a:t>		Both surfactants from </a:t>
            </a:r>
            <a:r>
              <a:rPr lang="en-US" sz="2000" b="1" dirty="0" err="1" smtClean="0">
                <a:solidFill>
                  <a:srgbClr val="FFFF00"/>
                </a:solidFill>
              </a:rPr>
              <a:t>Stepan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49512" y="5257800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2" t="17850" r="25244"/>
          <a:stretch/>
        </p:blipFill>
        <p:spPr>
          <a:xfrm>
            <a:off x="5438008" y="1752601"/>
            <a:ext cx="2842409" cy="356689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19800" y="1447800"/>
            <a:ext cx="1872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Aqueous Solution</a:t>
            </a:r>
          </a:p>
          <a:p>
            <a:r>
              <a:rPr lang="en-US" b="1" dirty="0" smtClean="0"/>
              <a:t>30% FB / 70% RW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8077200" y="3810001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6200000">
            <a:off x="6872250" y="3324300"/>
            <a:ext cx="3818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Graduated pipette on back of sample for demonstrating clarity</a:t>
            </a:r>
            <a:endParaRPr lang="en-US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81600" y="55626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Clear solution suitable for studies </a:t>
            </a:r>
          </a:p>
          <a:p>
            <a:r>
              <a:rPr lang="en-US" b="1" dirty="0" smtClean="0"/>
              <a:t>of  adsorption and core testing</a:t>
            </a:r>
            <a:endParaRPr lang="en-US" b="1" dirty="0"/>
          </a:p>
        </p:txBody>
      </p:sp>
      <p:sp>
        <p:nvSpPr>
          <p:cNvPr id="24" name="Oval 23"/>
          <p:cNvSpPr/>
          <p:nvPr/>
        </p:nvSpPr>
        <p:spPr>
          <a:xfrm>
            <a:off x="2000568" y="3637330"/>
            <a:ext cx="209232" cy="858470"/>
          </a:xfrm>
          <a:prstGeom prst="ellipse">
            <a:avLst/>
          </a:prstGeom>
          <a:noFill/>
          <a:ln>
            <a:solidFill>
              <a:srgbClr val="57F71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81568" y="3733800"/>
            <a:ext cx="209232" cy="533399"/>
          </a:xfrm>
          <a:prstGeom prst="ellipse">
            <a:avLst/>
          </a:prstGeom>
          <a:noFill/>
          <a:ln>
            <a:solidFill>
              <a:srgbClr val="57F71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7" name="Elbow Connector 6"/>
          <p:cNvCxnSpPr/>
          <p:nvPr/>
        </p:nvCxnSpPr>
        <p:spPr>
          <a:xfrm rot="16200000" flipH="1">
            <a:off x="1894667" y="4496994"/>
            <a:ext cx="1345877" cy="914402"/>
          </a:xfrm>
          <a:prstGeom prst="bentConnector3">
            <a:avLst>
              <a:gd name="adj1" fmla="val 50000"/>
            </a:avLst>
          </a:prstGeom>
          <a:ln w="25400">
            <a:solidFill>
              <a:srgbClr val="57F7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rot="16200000" flipH="1">
            <a:off x="2163103" y="4389646"/>
            <a:ext cx="1560566" cy="914403"/>
          </a:xfrm>
          <a:prstGeom prst="bentConnector3">
            <a:avLst>
              <a:gd name="adj1" fmla="val 50000"/>
            </a:avLst>
          </a:prstGeom>
          <a:ln w="25400">
            <a:solidFill>
              <a:srgbClr val="57F7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619212" y="5574268"/>
            <a:ext cx="119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emulsions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9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"/>
            <a:ext cx="7791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Static Adsorption of 1% S13D + 0.1% S2 in 30% FB / 70% RW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2514600" y="685800"/>
            <a:ext cx="4191000" cy="1582522"/>
            <a:chOff x="2514600" y="838200"/>
            <a:chExt cx="4191000" cy="1582522"/>
          </a:xfrm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514600" y="838200"/>
              <a:ext cx="734860" cy="1582522"/>
              <a:chOff x="2286000" y="1066800"/>
              <a:chExt cx="918575" cy="1978152"/>
            </a:xfrm>
          </p:grpSpPr>
          <p:sp>
            <p:nvSpPr>
              <p:cNvPr id="9" name="Can 8"/>
              <p:cNvSpPr/>
              <p:nvPr/>
            </p:nvSpPr>
            <p:spPr>
              <a:xfrm>
                <a:off x="2286000" y="1066800"/>
                <a:ext cx="914400" cy="1216152"/>
              </a:xfrm>
              <a:prstGeom prst="can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Can 9"/>
              <p:cNvSpPr/>
              <p:nvPr/>
            </p:nvSpPr>
            <p:spPr>
              <a:xfrm>
                <a:off x="2290175" y="1981200"/>
                <a:ext cx="914400" cy="1063752"/>
              </a:xfrm>
              <a:prstGeom prst="can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/>
            <p:cNvGrpSpPr>
              <a:grpSpLocks noChangeAspect="1"/>
            </p:cNvGrpSpPr>
            <p:nvPr/>
          </p:nvGrpSpPr>
          <p:grpSpPr>
            <a:xfrm>
              <a:off x="5970740" y="838200"/>
              <a:ext cx="734860" cy="1582522"/>
              <a:chOff x="5181600" y="995819"/>
              <a:chExt cx="918575" cy="1978152"/>
            </a:xfrm>
          </p:grpSpPr>
          <p:sp>
            <p:nvSpPr>
              <p:cNvPr id="11" name="Can 10"/>
              <p:cNvSpPr/>
              <p:nvPr/>
            </p:nvSpPr>
            <p:spPr>
              <a:xfrm>
                <a:off x="5181600" y="995819"/>
                <a:ext cx="914400" cy="1216152"/>
              </a:xfrm>
              <a:prstGeom prst="can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Can 11"/>
              <p:cNvSpPr/>
              <p:nvPr/>
            </p:nvSpPr>
            <p:spPr>
              <a:xfrm>
                <a:off x="5185775" y="1910219"/>
                <a:ext cx="914400" cy="1063752"/>
              </a:xfrm>
              <a:prstGeom prst="can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810000" y="990600"/>
              <a:ext cx="164500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Aqueous Phase</a:t>
              </a:r>
            </a:p>
            <a:p>
              <a:endParaRPr lang="en-US" b="1" dirty="0" smtClean="0">
                <a:solidFill>
                  <a:srgbClr val="FFFF00"/>
                </a:solidFill>
              </a:endParaRPr>
            </a:p>
            <a:p>
              <a:endParaRPr lang="en-US" b="1" dirty="0">
                <a:solidFill>
                  <a:srgbClr val="FFFF00"/>
                </a:solidFill>
              </a:endParaRPr>
            </a:p>
            <a:p>
              <a:r>
                <a:rPr lang="en-US" b="1" dirty="0" smtClean="0">
                  <a:solidFill>
                    <a:srgbClr val="FFFF00"/>
                  </a:solidFill>
                </a:rPr>
                <a:t> Organic Phase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 flipV="1">
              <a:off x="3276601" y="1187883"/>
              <a:ext cx="533399" cy="1"/>
            </a:xfrm>
            <a:prstGeom prst="straightConnector1">
              <a:avLst/>
            </a:prstGeom>
            <a:ln w="381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457502" y="1187883"/>
              <a:ext cx="463934" cy="1"/>
            </a:xfrm>
            <a:prstGeom prst="straightConnector1">
              <a:avLst/>
            </a:prstGeom>
            <a:ln w="381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3350149" y="1995221"/>
              <a:ext cx="459851" cy="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5454851" y="1995222"/>
              <a:ext cx="46658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6003573" y="388620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1707168" y="2362200"/>
            <a:ext cx="5760432" cy="3902901"/>
            <a:chOff x="1707168" y="2574099"/>
            <a:chExt cx="5760432" cy="390290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7168" y="2574099"/>
              <a:ext cx="5760432" cy="3902901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648733" y="4722911"/>
              <a:ext cx="2211126" cy="30777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BET surface area = 1.8 m</a:t>
              </a:r>
              <a:r>
                <a:rPr lang="en-US" sz="1400" b="1" baseline="30000" dirty="0" smtClean="0"/>
                <a:t>2</a:t>
              </a:r>
              <a:r>
                <a:rPr lang="en-US" sz="1400" b="1" dirty="0" smtClean="0"/>
                <a:t>/g </a:t>
              </a:r>
              <a:endParaRPr lang="en-US" sz="1400" b="1"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667028" y="6211669"/>
            <a:ext cx="8095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about an order of </a:t>
            </a:r>
            <a:r>
              <a:rPr lang="en-US" b="1" dirty="0" smtClean="0">
                <a:solidFill>
                  <a:srgbClr val="FFFF00"/>
                </a:solidFill>
              </a:rPr>
              <a:t>magnitude lower adsorption is expected in the reservoir rock </a:t>
            </a:r>
          </a:p>
          <a:p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762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Overall Procedure for Spontaneous Imbibition</a:t>
            </a:r>
            <a:endParaRPr lang="en-US" sz="2800" b="1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0" y="1143000"/>
            <a:ext cx="9144000" cy="5115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Insert core in core-holder to determine properties : </a:t>
            </a:r>
            <a:r>
              <a:rPr lang="en-US" sz="2400" b="1" i="1" dirty="0" smtClean="0">
                <a:solidFill>
                  <a:srgbClr val="FFFF00"/>
                </a:solidFill>
              </a:rPr>
              <a:t>k</a:t>
            </a:r>
            <a:r>
              <a:rPr lang="en-US" sz="2400" dirty="0" smtClean="0"/>
              <a:t>,</a:t>
            </a:r>
            <a:r>
              <a:rPr lang="en-US" sz="2400" i="1" dirty="0" smtClean="0"/>
              <a:t> </a:t>
            </a:r>
            <a:r>
              <a:rPr lang="en-US" sz="2400" b="1" i="1" dirty="0" smtClean="0">
                <a:solidFill>
                  <a:srgbClr val="FFFF00"/>
                </a:solidFill>
              </a:rPr>
              <a:t>ø</a:t>
            </a:r>
            <a:r>
              <a:rPr lang="en-US" sz="2400" dirty="0" smtClean="0"/>
              <a:t>,</a:t>
            </a:r>
            <a:r>
              <a:rPr lang="en-US" sz="2400" i="1" dirty="0" smtClean="0"/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k</a:t>
            </a:r>
            <a:r>
              <a:rPr lang="en-US" sz="2400" b="1" baseline="-25000" dirty="0" err="1" smtClean="0">
                <a:solidFill>
                  <a:srgbClr val="FFFF00"/>
                </a:solidFill>
              </a:rPr>
              <a:t>ro</a:t>
            </a:r>
            <a:r>
              <a:rPr lang="en-US" sz="2400" baseline="-25000" dirty="0" smtClean="0"/>
              <a:t> </a:t>
            </a:r>
            <a:r>
              <a:rPr lang="en-US" sz="2400" i="1" dirty="0" smtClean="0"/>
              <a:t>,</a:t>
            </a:r>
            <a:r>
              <a:rPr lang="en-US" sz="2400" dirty="0" smtClean="0"/>
              <a:t> etc. </a:t>
            </a:r>
          </a:p>
          <a:p>
            <a:endParaRPr lang="en-US" sz="2400" dirty="0" smtClean="0"/>
          </a:p>
          <a:p>
            <a:r>
              <a:rPr lang="en-US" sz="2400" dirty="0" smtClean="0"/>
              <a:t>Saturate core with formation brine (FB), </a:t>
            </a:r>
            <a:r>
              <a:rPr lang="en-US" sz="2400" b="1" i="1" dirty="0" smtClean="0">
                <a:solidFill>
                  <a:srgbClr val="FFFF00"/>
                </a:solidFill>
              </a:rPr>
              <a:t>k</a:t>
            </a:r>
            <a:r>
              <a:rPr lang="en-US" sz="2400" i="1" dirty="0" smtClean="0"/>
              <a:t> </a:t>
            </a:r>
            <a:r>
              <a:rPr lang="en-US" sz="2400" dirty="0" smtClean="0"/>
              <a:t>and </a:t>
            </a:r>
            <a:r>
              <a:rPr lang="en-US" sz="2400" b="1" i="1" dirty="0" smtClean="0">
                <a:solidFill>
                  <a:srgbClr val="FFFF00"/>
                </a:solidFill>
              </a:rPr>
              <a:t>ø</a:t>
            </a:r>
            <a:r>
              <a:rPr lang="en-US" sz="2400" b="1" i="1" dirty="0" smtClean="0"/>
              <a:t>.</a:t>
            </a:r>
            <a:endParaRPr lang="en-US" sz="2400" b="1" i="1" dirty="0" smtClean="0">
              <a:solidFill>
                <a:srgbClr val="FFFF00"/>
              </a:solidFill>
            </a:endParaRPr>
          </a:p>
          <a:p>
            <a:endParaRPr lang="en-US" sz="2400" i="1" dirty="0" smtClean="0"/>
          </a:p>
          <a:p>
            <a:r>
              <a:rPr lang="en-US" sz="2400" dirty="0" smtClean="0"/>
              <a:t>Displace FB with dead oil to connate water,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k</a:t>
            </a:r>
            <a:r>
              <a:rPr lang="en-US" sz="2400" b="1" baseline="-25000" dirty="0" err="1" smtClean="0">
                <a:solidFill>
                  <a:srgbClr val="FFFF00"/>
                </a:solidFill>
              </a:rPr>
              <a:t>ro</a:t>
            </a:r>
            <a:r>
              <a:rPr lang="en-US" sz="2400" b="1" baseline="-25000" dirty="0" smtClean="0">
                <a:solidFill>
                  <a:srgbClr val="FFFF00"/>
                </a:solidFill>
              </a:rPr>
              <a:t> end-point</a:t>
            </a:r>
            <a:r>
              <a:rPr lang="en-US" sz="2400" b="1" dirty="0"/>
              <a:t>.</a:t>
            </a:r>
            <a:endParaRPr lang="en-US" sz="2400" b="1" baseline="-25000" dirty="0" smtClean="0">
              <a:solidFill>
                <a:srgbClr val="FFFF00"/>
              </a:solidFill>
            </a:endParaRPr>
          </a:p>
          <a:p>
            <a:endParaRPr lang="en-US" sz="2400" dirty="0" smtClean="0"/>
          </a:p>
          <a:p>
            <a:r>
              <a:rPr lang="en-US" sz="2400" dirty="0" smtClean="0"/>
              <a:t>Prepare coreholder (i.e., insert back </a:t>
            </a:r>
            <a:r>
              <a:rPr lang="en-US" sz="2400" dirty="0"/>
              <a:t>p</a:t>
            </a:r>
            <a:r>
              <a:rPr lang="en-US" sz="2400" dirty="0" smtClean="0"/>
              <a:t>ressure regulator, venting to the hood) and age at elevated temperatures for making core oil-wet.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Insert aged core in an </a:t>
            </a:r>
            <a:r>
              <a:rPr lang="en-US" sz="2400" dirty="0" err="1" smtClean="0"/>
              <a:t>Amott</a:t>
            </a:r>
            <a:r>
              <a:rPr lang="en-US" sz="2400" dirty="0" smtClean="0"/>
              <a:t> cell, </a:t>
            </a:r>
            <a:r>
              <a:rPr lang="en-US" sz="2400" dirty="0"/>
              <a:t>first </a:t>
            </a:r>
            <a:r>
              <a:rPr lang="en-US" sz="2400" dirty="0" smtClean="0"/>
              <a:t>filled with the brine </a:t>
            </a:r>
            <a:r>
              <a:rPr lang="en-US" sz="2400" dirty="0"/>
              <a:t>and next </a:t>
            </a:r>
            <a:r>
              <a:rPr lang="en-US" sz="2400" dirty="0" smtClean="0"/>
              <a:t>with the surfactant solution. Measure oil production in </a:t>
            </a:r>
            <a:r>
              <a:rPr lang="en-US" sz="2400" dirty="0" err="1" smtClean="0"/>
              <a:t>Amott</a:t>
            </a:r>
            <a:r>
              <a:rPr lang="en-US" sz="2400" dirty="0" smtClean="0"/>
              <a:t> </a:t>
            </a:r>
            <a:r>
              <a:rPr lang="en-US" sz="2400" dirty="0"/>
              <a:t>cell </a:t>
            </a:r>
            <a:r>
              <a:rPr lang="en-US" sz="2400" dirty="0" smtClean="0"/>
              <a:t>at 40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 as a function of time.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80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Elbow Connector 35"/>
          <p:cNvCxnSpPr/>
          <p:nvPr/>
        </p:nvCxnSpPr>
        <p:spPr>
          <a:xfrm rot="5400000" flipH="1" flipV="1">
            <a:off x="4800062" y="3196534"/>
            <a:ext cx="583550" cy="2258873"/>
          </a:xfrm>
          <a:prstGeom prst="bentConnector2">
            <a:avLst/>
          </a:prstGeom>
          <a:ln w="19050">
            <a:solidFill>
              <a:schemeClr val="tx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Coreflood</a:t>
            </a:r>
            <a:r>
              <a:rPr lang="en-US" sz="2400" b="1" dirty="0" smtClean="0"/>
              <a:t> Setup  for 1.5” Silurian Dolomite and Reservoir Cores</a:t>
            </a:r>
            <a:endParaRPr lang="en-US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3" r="12500" b="6250"/>
          <a:stretch>
            <a:fillRect/>
          </a:stretch>
        </p:blipFill>
        <p:spPr>
          <a:xfrm>
            <a:off x="304800" y="1219200"/>
            <a:ext cx="4267200" cy="2438400"/>
          </a:xfrm>
        </p:spPr>
      </p:pic>
      <p:sp>
        <p:nvSpPr>
          <p:cNvPr id="7" name="TextBox 6"/>
          <p:cNvSpPr txBox="1"/>
          <p:nvPr/>
        </p:nvSpPr>
        <p:spPr>
          <a:xfrm>
            <a:off x="838200" y="3657600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Actual Experimental  Set-Up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3244334"/>
            <a:ext cx="1295400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Transducer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244334"/>
            <a:ext cx="1295400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Isco Pump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743200" y="1143000"/>
            <a:ext cx="1295400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CoreHolder</a:t>
            </a:r>
            <a:endParaRPr lang="en-US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3581399" y="2026133"/>
            <a:ext cx="4349234" cy="3949190"/>
            <a:chOff x="3555642" y="1295400"/>
            <a:chExt cx="5100689" cy="4679923"/>
          </a:xfrm>
        </p:grpSpPr>
        <p:sp>
          <p:nvSpPr>
            <p:cNvPr id="26" name="Rectangle 25"/>
            <p:cNvSpPr/>
            <p:nvPr/>
          </p:nvSpPr>
          <p:spPr>
            <a:xfrm>
              <a:off x="8292026" y="4706191"/>
              <a:ext cx="336550" cy="1269132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672500" y="3397398"/>
              <a:ext cx="1262063" cy="555245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/>
                <a:t>  </a:t>
              </a:r>
              <a:r>
                <a:rPr lang="en-US" sz="1200" b="1" dirty="0" smtClean="0"/>
                <a:t>Core Holder</a:t>
              </a:r>
              <a:endParaRPr lang="en-US" sz="1200" b="1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891235" y="2405890"/>
              <a:ext cx="1110309" cy="555245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/>
                <a:t> </a:t>
              </a:r>
              <a:r>
                <a:rPr lang="en-US" sz="1200" b="1" dirty="0" smtClean="0"/>
                <a:t>Transducer</a:t>
              </a:r>
              <a:endParaRPr lang="en-US" sz="1200" b="1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315079" y="1295400"/>
              <a:ext cx="1009649" cy="55524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 smtClean="0"/>
                <a:t>Computer</a:t>
              </a:r>
              <a:endParaRPr lang="en-US" sz="1200" b="1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55642" y="5159753"/>
              <a:ext cx="809187" cy="687676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 smtClean="0"/>
                <a:t>    ISCO      </a:t>
              </a:r>
            </a:p>
            <a:p>
              <a:r>
                <a:rPr lang="en-US" b="1" dirty="0" smtClean="0"/>
                <a:t>  </a:t>
              </a:r>
              <a:r>
                <a:rPr lang="en-US" sz="1200" b="1" dirty="0" smtClean="0"/>
                <a:t>Pump</a:t>
              </a:r>
              <a:r>
                <a:rPr lang="en-US" b="1" dirty="0" smtClean="0"/>
                <a:t>                            </a:t>
              </a:r>
              <a:endParaRPr lang="en-US" b="1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823740" y="4366547"/>
              <a:ext cx="336550" cy="793207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                 </a:t>
              </a:r>
              <a:endParaRPr lang="en-US" dirty="0"/>
            </a:p>
          </p:txBody>
        </p:sp>
        <p:cxnSp>
          <p:nvCxnSpPr>
            <p:cNvPr id="21" name="Straight Connector 20"/>
            <p:cNvCxnSpPr>
              <a:stCxn id="14" idx="2"/>
            </p:cNvCxnSpPr>
            <p:nvPr/>
          </p:nvCxnSpPr>
          <p:spPr>
            <a:xfrm>
              <a:off x="5446390" y="2961135"/>
              <a:ext cx="111453" cy="7138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hape 22"/>
            <p:cNvCxnSpPr>
              <a:stCxn id="14" idx="0"/>
              <a:endCxn id="15" idx="1"/>
            </p:cNvCxnSpPr>
            <p:nvPr/>
          </p:nvCxnSpPr>
          <p:spPr>
            <a:xfrm rot="5400000" flipH="1" flipV="1">
              <a:off x="5464300" y="1555112"/>
              <a:ext cx="832868" cy="868690"/>
            </a:xfrm>
            <a:prstGeom prst="curvedConnector2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hape 24"/>
            <p:cNvCxnSpPr>
              <a:stCxn id="13" idx="3"/>
              <a:endCxn id="26" idx="0"/>
            </p:cNvCxnSpPr>
            <p:nvPr/>
          </p:nvCxnSpPr>
          <p:spPr>
            <a:xfrm>
              <a:off x="7934563" y="3675021"/>
              <a:ext cx="525738" cy="1031170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7324729" y="5048826"/>
              <a:ext cx="1331602" cy="547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Graduated Collector</a:t>
              </a:r>
              <a:endParaRPr lang="en-US" sz="1200" b="1" dirty="0"/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8228800" y="3505804"/>
              <a:ext cx="420689" cy="338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5791200" y="3505200"/>
              <a:ext cx="420688" cy="338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Box 33"/>
            <p:cNvSpPr txBox="1"/>
            <p:nvPr/>
          </p:nvSpPr>
          <p:spPr>
            <a:xfrm>
              <a:off x="4717399" y="3447579"/>
              <a:ext cx="609651" cy="328253"/>
            </a:xfrm>
            <a:prstGeom prst="rect">
              <a:avLst/>
            </a:prstGeom>
            <a:solidFill>
              <a:srgbClr val="7030A0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Filter</a:t>
              </a:r>
              <a:endParaRPr lang="en-US" sz="1200" b="1" dirty="0"/>
            </a:p>
          </p:txBody>
        </p:sp>
      </p:grp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5400000">
            <a:off x="4149282" y="3851719"/>
            <a:ext cx="244183" cy="31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>
            <a:off x="7619999" y="5105400"/>
            <a:ext cx="161695" cy="0"/>
          </a:xfrm>
          <a:prstGeom prst="line">
            <a:avLst/>
          </a:prstGeom>
          <a:ln w="25400">
            <a:solidFill>
              <a:srgbClr val="57F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620000" y="5257800"/>
            <a:ext cx="161695" cy="0"/>
          </a:xfrm>
          <a:prstGeom prst="line">
            <a:avLst/>
          </a:prstGeom>
          <a:ln w="25400">
            <a:solidFill>
              <a:srgbClr val="57F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620000" y="5410200"/>
            <a:ext cx="161695" cy="0"/>
          </a:xfrm>
          <a:prstGeom prst="line">
            <a:avLst/>
          </a:prstGeom>
          <a:ln w="25400">
            <a:solidFill>
              <a:srgbClr val="57F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620000" y="5562600"/>
            <a:ext cx="161695" cy="0"/>
          </a:xfrm>
          <a:prstGeom prst="line">
            <a:avLst/>
          </a:prstGeom>
          <a:ln w="25400">
            <a:solidFill>
              <a:srgbClr val="57F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620000" y="5715000"/>
            <a:ext cx="161695" cy="0"/>
          </a:xfrm>
          <a:prstGeom prst="line">
            <a:avLst/>
          </a:prstGeom>
          <a:ln w="25400">
            <a:solidFill>
              <a:srgbClr val="57F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620000" y="5867400"/>
            <a:ext cx="161695" cy="0"/>
          </a:xfrm>
          <a:prstGeom prst="line">
            <a:avLst/>
          </a:prstGeom>
          <a:ln w="25400">
            <a:solidFill>
              <a:srgbClr val="57F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33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08022"/>
              </p:ext>
            </p:extLst>
          </p:nvPr>
        </p:nvGraphicFramePr>
        <p:xfrm>
          <a:off x="157238" y="838200"/>
          <a:ext cx="8834362" cy="1996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5762"/>
                <a:gridCol w="1143000"/>
                <a:gridCol w="1169207"/>
                <a:gridCol w="1187268"/>
                <a:gridCol w="1253227"/>
                <a:gridCol w="1451105"/>
                <a:gridCol w="1644793"/>
              </a:tblGrid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Core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Formation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Dimensions</a:t>
                      </a:r>
                    </a:p>
                    <a:p>
                      <a:pPr algn="ctr"/>
                      <a:r>
                        <a:rPr lang="en-US" sz="1600" i="1" dirty="0" smtClean="0"/>
                        <a:t>D</a:t>
                      </a:r>
                      <a:r>
                        <a:rPr lang="en-US" sz="1600" dirty="0" smtClean="0"/>
                        <a:t> × </a:t>
                      </a:r>
                      <a:r>
                        <a:rPr lang="en-US" sz="1600" i="1" dirty="0" smtClean="0"/>
                        <a:t>L</a:t>
                      </a:r>
                      <a:endParaRPr lang="en-US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Porosity</a:t>
                      </a:r>
                      <a:r>
                        <a:rPr lang="en-US" sz="1600" baseline="0" dirty="0" smtClean="0"/>
                        <a:t> (</a:t>
                      </a:r>
                      <a:r>
                        <a:rPr lang="en-US" sz="1600" b="1" i="1" dirty="0" smtClean="0"/>
                        <a:t>Ø)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Brine Permeability (</a:t>
                      </a:r>
                      <a:r>
                        <a:rPr lang="en-US" sz="1600" b="1" i="1" dirty="0" smtClean="0"/>
                        <a:t>k)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Irreducible</a:t>
                      </a:r>
                      <a:r>
                        <a:rPr lang="en-US" sz="1600" baseline="0" dirty="0" smtClean="0"/>
                        <a:t> Water Saturation (</a:t>
                      </a:r>
                      <a:r>
                        <a:rPr lang="en-US" sz="1600" i="1" baseline="0" dirty="0" err="1" smtClean="0"/>
                        <a:t>S</a:t>
                      </a:r>
                      <a:r>
                        <a:rPr lang="en-US" sz="1600" i="0" baseline="-25000" dirty="0" err="1" smtClean="0"/>
                        <a:t>wi</a:t>
                      </a:r>
                      <a:r>
                        <a:rPr lang="en-US" sz="1600" i="0" baseline="0" dirty="0" smtClean="0"/>
                        <a:t>)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Endpoint</a:t>
                      </a:r>
                      <a:r>
                        <a:rPr lang="en-US" sz="1600" baseline="0" dirty="0" smtClean="0"/>
                        <a:t> Oil Relative Permeability (</a:t>
                      </a:r>
                      <a:r>
                        <a:rPr lang="en-US" sz="1600" i="1" baseline="0" dirty="0" err="1" smtClean="0"/>
                        <a:t>k</a:t>
                      </a:r>
                      <a:r>
                        <a:rPr lang="en-US" sz="1600" i="1" baseline="-25000" dirty="0" err="1" smtClean="0"/>
                        <a:t>ro</a:t>
                      </a:r>
                      <a:r>
                        <a:rPr lang="en-US" sz="1600" i="0" baseline="0" dirty="0" smtClean="0"/>
                        <a:t>)</a:t>
                      </a:r>
                      <a:endParaRPr lang="en-US" sz="1600" i="0" dirty="0"/>
                    </a:p>
                  </a:txBody>
                  <a:tcPr anchor="ctr"/>
                </a:tc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Silurian Dolomite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Thornton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1.5”× 3.7” 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20.9 %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400 </a:t>
                      </a:r>
                      <a:r>
                        <a:rPr lang="en-US" sz="1600" dirty="0" err="1" smtClean="0"/>
                        <a:t>mD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16.3 %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0.6</a:t>
                      </a:r>
                      <a:endParaRPr lang="en-US" sz="1600" dirty="0"/>
                    </a:p>
                  </a:txBody>
                  <a:tcPr anchor="ctr"/>
                </a:tc>
              </a:tr>
              <a:tr h="32668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Reservoir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1.5”× 3.3”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20.7%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 </a:t>
                      </a:r>
                      <a:r>
                        <a:rPr lang="en-US" sz="1600" dirty="0" err="1" smtClean="0"/>
                        <a:t>mD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35 %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0.3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3400" y="122238"/>
            <a:ext cx="8229600" cy="63976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Summary of </a:t>
            </a:r>
            <a:r>
              <a:rPr lang="en-US" sz="2400" b="1" dirty="0"/>
              <a:t>C</a:t>
            </a:r>
            <a:r>
              <a:rPr lang="en-US" sz="2400" b="1" dirty="0" smtClean="0"/>
              <a:t>ore Preparation Results</a:t>
            </a:r>
            <a:endParaRPr lang="en-US" sz="2400" b="1" dirty="0"/>
          </a:p>
        </p:txBody>
      </p:sp>
      <p:pic>
        <p:nvPicPr>
          <p:cNvPr id="10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5" t="39887" r="18312" b="19597"/>
          <a:stretch/>
        </p:blipFill>
        <p:spPr>
          <a:xfrm>
            <a:off x="533400" y="3352800"/>
            <a:ext cx="4450842" cy="2124016"/>
          </a:xfrm>
        </p:spPr>
      </p:pic>
      <p:sp>
        <p:nvSpPr>
          <p:cNvPr id="11" name="TextBox 10"/>
          <p:cNvSpPr txBox="1"/>
          <p:nvPr/>
        </p:nvSpPr>
        <p:spPr>
          <a:xfrm>
            <a:off x="0" y="5551738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Oil saturated </a:t>
            </a:r>
            <a:r>
              <a:rPr lang="en-US" dirty="0"/>
              <a:t>S</a:t>
            </a:r>
            <a:r>
              <a:rPr lang="en-US" dirty="0" smtClean="0"/>
              <a:t>ilurian core </a:t>
            </a:r>
            <a:r>
              <a:rPr lang="en-US" dirty="0"/>
              <a:t>after </a:t>
            </a:r>
            <a:r>
              <a:rPr lang="en-US" dirty="0" smtClean="0"/>
              <a:t>being                    Oil </a:t>
            </a:r>
            <a:r>
              <a:rPr lang="en-US" dirty="0"/>
              <a:t>saturated Silurian </a:t>
            </a:r>
            <a:r>
              <a:rPr lang="en-US" dirty="0" smtClean="0"/>
              <a:t>core after being</a:t>
            </a:r>
          </a:p>
          <a:p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              </a:t>
            </a:r>
            <a:r>
              <a:rPr lang="en-US" dirty="0" smtClean="0"/>
              <a:t>aged </a:t>
            </a:r>
            <a:r>
              <a:rPr lang="en-US" dirty="0"/>
              <a:t>for 10 days at 100</a:t>
            </a:r>
            <a:r>
              <a:rPr lang="en-US" baseline="30000" dirty="0"/>
              <a:t>o</a:t>
            </a:r>
            <a:r>
              <a:rPr lang="en-US" dirty="0"/>
              <a:t>C </a:t>
            </a:r>
            <a:r>
              <a:rPr lang="en-US" b="1" dirty="0">
                <a:solidFill>
                  <a:srgbClr val="FFFF00"/>
                </a:solidFill>
              </a:rPr>
              <a:t>(side view)                    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dirty="0"/>
              <a:t>aged for 10 days at 100</a:t>
            </a:r>
            <a:r>
              <a:rPr lang="en-US" baseline="30000" dirty="0"/>
              <a:t>o</a:t>
            </a:r>
            <a:r>
              <a:rPr lang="en-US" dirty="0"/>
              <a:t>C </a:t>
            </a:r>
            <a:r>
              <a:rPr lang="en-US" b="1" dirty="0">
                <a:solidFill>
                  <a:srgbClr val="FFFF00"/>
                </a:solidFill>
              </a:rPr>
              <a:t>(top view) </a:t>
            </a:r>
          </a:p>
          <a:p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9" t="25565" r="31237" b="19254"/>
          <a:stretch/>
        </p:blipFill>
        <p:spPr>
          <a:xfrm>
            <a:off x="6008333" y="3429000"/>
            <a:ext cx="2068867" cy="199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0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80150"/>
            <a:ext cx="2133600" cy="365125"/>
          </a:xfrm>
        </p:spPr>
        <p:txBody>
          <a:bodyPr/>
          <a:lstStyle/>
          <a:p>
            <a:fld id="{BFD0A959-FBE4-4841-9527-113C1A0DFC8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6" t="28525" r="4141" b="20363"/>
          <a:stretch/>
        </p:blipFill>
        <p:spPr>
          <a:xfrm rot="5400000">
            <a:off x="-417683" y="2017883"/>
            <a:ext cx="4648200" cy="22888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26" r="1863" b="35971"/>
          <a:stretch/>
        </p:blipFill>
        <p:spPr>
          <a:xfrm rot="5400000">
            <a:off x="5948396" y="2509802"/>
            <a:ext cx="5257802" cy="69539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7" t="27882" r="1511" b="24514"/>
          <a:stretch/>
        </p:blipFill>
        <p:spPr>
          <a:xfrm rot="5400000">
            <a:off x="4606414" y="2059153"/>
            <a:ext cx="4648203" cy="22062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5486400"/>
            <a:ext cx="8880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  Silurian core inside the                                                   After </a:t>
            </a:r>
            <a:r>
              <a:rPr lang="en-US" sz="2000" dirty="0"/>
              <a:t>being in contact with </a:t>
            </a:r>
            <a:endParaRPr lang="en-US" sz="2000" dirty="0" smtClean="0"/>
          </a:p>
          <a:p>
            <a:r>
              <a:rPr lang="en-US" sz="2000" b="1" dirty="0" smtClean="0">
                <a:solidFill>
                  <a:srgbClr val="FFFF00"/>
                </a:solidFill>
              </a:rPr>
              <a:t>       </a:t>
            </a:r>
            <a:r>
              <a:rPr lang="en-US" sz="2000" dirty="0"/>
              <a:t>i</a:t>
            </a:r>
            <a:r>
              <a:rPr lang="en-US" sz="2000" dirty="0" smtClean="0"/>
              <a:t>mbibition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/>
              <a:t>cell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FFFF00"/>
                </a:solidFill>
              </a:rPr>
              <a:t>(empty </a:t>
            </a:r>
            <a:r>
              <a:rPr lang="en-US" sz="2000" b="1" dirty="0">
                <a:solidFill>
                  <a:srgbClr val="FFFF00"/>
                </a:solidFill>
              </a:rPr>
              <a:t>c</a:t>
            </a:r>
            <a:r>
              <a:rPr lang="en-US" sz="2000" b="1" dirty="0" smtClean="0">
                <a:solidFill>
                  <a:srgbClr val="FFFF00"/>
                </a:solidFill>
              </a:rPr>
              <a:t>ell)                                             formation </a:t>
            </a:r>
            <a:r>
              <a:rPr lang="en-US" sz="2000" b="1" dirty="0">
                <a:solidFill>
                  <a:srgbClr val="FFFF00"/>
                </a:solidFill>
              </a:rPr>
              <a:t>b</a:t>
            </a:r>
            <a:r>
              <a:rPr lang="en-US" sz="2000" b="1" dirty="0" smtClean="0">
                <a:solidFill>
                  <a:srgbClr val="FFFF00"/>
                </a:solidFill>
              </a:rPr>
              <a:t>rine </a:t>
            </a:r>
            <a:r>
              <a:rPr lang="en-US" sz="2000" b="1" dirty="0">
                <a:solidFill>
                  <a:srgbClr val="FFFF00"/>
                </a:solidFill>
              </a:rPr>
              <a:t>for 4 d</a:t>
            </a:r>
            <a:r>
              <a:rPr lang="en-US" sz="2000" b="1" dirty="0" smtClean="0">
                <a:solidFill>
                  <a:srgbClr val="FFFF00"/>
                </a:solidFill>
              </a:rPr>
              <a:t>ays                                                                               </a:t>
            </a:r>
            <a:endParaRPr lang="en-US" sz="2000" b="1" dirty="0">
              <a:solidFill>
                <a:srgbClr val="FFFF00"/>
              </a:solidFill>
            </a:endParaRPr>
          </a:p>
          <a:p>
            <a:r>
              <a:rPr lang="en-US" sz="2000" b="1" dirty="0" smtClean="0">
                <a:solidFill>
                  <a:srgbClr val="FFFF00"/>
                </a:solidFill>
              </a:rPr>
              <a:t>			</a:t>
            </a:r>
            <a:endParaRPr lang="en-US" sz="2000" dirty="0" smtClean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11727" y="90055"/>
            <a:ext cx="8679873" cy="1129145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Spontaneous Imbibition Experiment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60956" y="3352800"/>
            <a:ext cx="2358851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No oil was produced</a:t>
            </a:r>
            <a:endParaRPr lang="en-US" sz="2000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7941804" y="1738483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b="1" dirty="0" smtClean="0">
                <a:solidFill>
                  <a:srgbClr val="FF0000"/>
                </a:solidFill>
              </a:rPr>
              <a:t>rine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meniscus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9" name="Curved Connector 58"/>
          <p:cNvCxnSpPr/>
          <p:nvPr/>
        </p:nvCxnSpPr>
        <p:spPr>
          <a:xfrm rot="5400000">
            <a:off x="8218783" y="1394085"/>
            <a:ext cx="521732" cy="195297"/>
          </a:xfrm>
          <a:prstGeom prst="curvedConnector3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37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37207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 </a:t>
            </a:r>
            <a:r>
              <a:rPr lang="en-US" b="1" dirty="0" smtClean="0">
                <a:solidFill>
                  <a:srgbClr val="FFFF00"/>
                </a:solidFill>
              </a:rPr>
              <a:t>~ 1 min </a:t>
            </a:r>
            <a:r>
              <a:rPr lang="en-US" dirty="0" smtClean="0"/>
              <a:t>of being  in </a:t>
            </a:r>
          </a:p>
          <a:p>
            <a:r>
              <a:rPr lang="en-US" dirty="0" smtClean="0"/>
              <a:t>contact </a:t>
            </a:r>
            <a:r>
              <a:rPr lang="en-US" dirty="0"/>
              <a:t> </a:t>
            </a:r>
            <a:r>
              <a:rPr lang="en-US" dirty="0" smtClean="0"/>
              <a:t>with the  surfactant solution at </a:t>
            </a:r>
            <a:r>
              <a:rPr lang="en-US" b="1" dirty="0" smtClean="0">
                <a:solidFill>
                  <a:srgbClr val="FFFF00"/>
                </a:solidFill>
              </a:rPr>
              <a:t>room temperature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" t="37009" b="37630"/>
          <a:stretch/>
        </p:blipFill>
        <p:spPr>
          <a:xfrm rot="5400000">
            <a:off x="6591481" y="4920980"/>
            <a:ext cx="2215698" cy="4509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3" b="28590"/>
          <a:stretch/>
        </p:blipFill>
        <p:spPr>
          <a:xfrm rot="5400000">
            <a:off x="7285539" y="4773898"/>
            <a:ext cx="2370374" cy="8893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24200" y="4114800"/>
            <a:ext cx="390235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Considerable amount of oil that was </a:t>
            </a:r>
          </a:p>
          <a:p>
            <a:r>
              <a:rPr lang="en-US" dirty="0" smtClean="0"/>
              <a:t>produced was not collected at top of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Amott</a:t>
            </a:r>
            <a:r>
              <a:rPr lang="en-US" dirty="0" smtClean="0"/>
              <a:t> cell; instead it formed </a:t>
            </a:r>
          </a:p>
          <a:p>
            <a:r>
              <a:rPr lang="en-US" dirty="0" smtClean="0"/>
              <a:t>oil in water emulsion or </a:t>
            </a:r>
            <a:r>
              <a:rPr lang="en-US" dirty="0" err="1" smtClean="0"/>
              <a:t>microemulsion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and remained in the body of the cell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705600" y="5410200"/>
            <a:ext cx="692061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91400" y="6248400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40</a:t>
            </a:r>
            <a:r>
              <a:rPr lang="en-US" b="1" baseline="30000" dirty="0">
                <a:solidFill>
                  <a:srgbClr val="FFFF00"/>
                </a:solidFill>
              </a:rPr>
              <a:t>o</a:t>
            </a:r>
            <a:r>
              <a:rPr lang="en-US" b="1" dirty="0" smtClean="0">
                <a:solidFill>
                  <a:srgbClr val="FFFF00"/>
                </a:solidFill>
              </a:rPr>
              <a:t>C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39616" y="5715000"/>
            <a:ext cx="318978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Practically no oil was produced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from the reservoir cores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" name="Silurian Imbibition (final edit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5803" y="1450759"/>
            <a:ext cx="2817018" cy="495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925" y="282995"/>
            <a:ext cx="5359353" cy="352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3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22" y="304800"/>
            <a:ext cx="4479678" cy="30346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72" y="3505200"/>
            <a:ext cx="4499428" cy="3048000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671639"/>
              </p:ext>
            </p:extLst>
          </p:nvPr>
        </p:nvGraphicFramePr>
        <p:xfrm>
          <a:off x="1447800" y="1574460"/>
          <a:ext cx="168116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5" name="Equation" r:id="rId5" imgW="1473120" imgH="431640" progId="Equation.3">
                  <p:embed/>
                </p:oleObj>
              </mc:Choice>
              <mc:Fallback>
                <p:oleObj name="Equation" r:id="rId5" imgW="1473120" imgH="4316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574460"/>
                        <a:ext cx="1681163" cy="4953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rgbClr val="57F717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468892"/>
              </p:ext>
            </p:extLst>
          </p:nvPr>
        </p:nvGraphicFramePr>
        <p:xfrm>
          <a:off x="3581400" y="2286000"/>
          <a:ext cx="73977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6" name="Equation" r:id="rId7" imgW="647640" imgH="253800" progId="Equation.3">
                  <p:embed/>
                </p:oleObj>
              </mc:Choice>
              <mc:Fallback>
                <p:oleObj name="Equation" r:id="rId7" imgW="647640" imgH="253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286000"/>
                        <a:ext cx="739775" cy="29051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rgbClr val="57F717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937007"/>
              </p:ext>
            </p:extLst>
          </p:nvPr>
        </p:nvGraphicFramePr>
        <p:xfrm>
          <a:off x="6019800" y="1515949"/>
          <a:ext cx="1714500" cy="612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7" name="Equation" r:id="rId9" imgW="1282700" imgH="457200" progId="Equation.3">
                  <p:embed/>
                </p:oleObj>
              </mc:Choice>
              <mc:Fallback>
                <p:oleObj name="Equation" r:id="rId9" imgW="128270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515949"/>
                        <a:ext cx="1714500" cy="61232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rgbClr val="57F717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86400" y="533400"/>
            <a:ext cx="289104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N</a:t>
            </a:r>
            <a:r>
              <a:rPr lang="en-US" sz="2000" b="1" i="1" baseline="-25000" dirty="0" smtClean="0"/>
              <a:t>B</a:t>
            </a:r>
            <a:r>
              <a:rPr lang="en-US" sz="2000" b="1" baseline="30000" dirty="0" smtClean="0"/>
              <a:t>-1</a:t>
            </a:r>
            <a:r>
              <a:rPr lang="en-US" b="1" dirty="0" smtClean="0"/>
              <a:t> : Inverse Bond Number</a:t>
            </a:r>
          </a:p>
          <a:p>
            <a:r>
              <a:rPr lang="en-US" b="1" dirty="0" smtClean="0"/>
              <a:t>capillary force versus gravity</a:t>
            </a:r>
            <a:endParaRPr lang="en-US" b="1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712548"/>
              </p:ext>
            </p:extLst>
          </p:nvPr>
        </p:nvGraphicFramePr>
        <p:xfrm>
          <a:off x="1371600" y="4243862"/>
          <a:ext cx="838200" cy="27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" name="Equation" r:id="rId11" imgW="749160" imgH="241200" progId="Equation.3">
                  <p:embed/>
                </p:oleObj>
              </mc:Choice>
              <mc:Fallback>
                <p:oleObj name="Equation" r:id="rId11" imgW="749160" imgH="241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243862"/>
                        <a:ext cx="838200" cy="2709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rgbClr val="57F717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507528"/>
              </p:ext>
            </p:extLst>
          </p:nvPr>
        </p:nvGraphicFramePr>
        <p:xfrm>
          <a:off x="3505200" y="5543549"/>
          <a:ext cx="838200" cy="27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" name="Equation" r:id="rId13" imgW="749160" imgH="241200" progId="Equation.3">
                  <p:embed/>
                </p:oleObj>
              </mc:Choice>
              <mc:Fallback>
                <p:oleObj name="Equation" r:id="rId13" imgW="749160" imgH="24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543549"/>
                        <a:ext cx="838200" cy="2709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rgbClr val="57F717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5222977" y="3606462"/>
            <a:ext cx="331939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N­</a:t>
            </a:r>
            <a:r>
              <a:rPr lang="en-US" b="1" baseline="-25000" dirty="0"/>
              <a:t>B</a:t>
            </a:r>
            <a:r>
              <a:rPr lang="en-US" b="1" baseline="30000" dirty="0"/>
              <a:t>-1</a:t>
            </a:r>
            <a:r>
              <a:rPr lang="en-US" b="1" dirty="0"/>
              <a:t> &lt;&lt; 1 is needed for </a:t>
            </a:r>
            <a:r>
              <a:rPr lang="en-US" b="1" dirty="0" smtClean="0"/>
              <a:t>spontaneous imbibition </a:t>
            </a:r>
            <a:r>
              <a:rPr lang="en-US" b="1" dirty="0"/>
              <a:t>to be gravity </a:t>
            </a:r>
            <a:r>
              <a:rPr lang="en-US" b="1" dirty="0" smtClean="0"/>
              <a:t>driven. For the reservoir cores </a:t>
            </a:r>
            <a:r>
              <a:rPr lang="en-US" b="1" dirty="0"/>
              <a:t>where </a:t>
            </a:r>
            <a:r>
              <a:rPr lang="en-US" b="1" i="1" dirty="0"/>
              <a:t>N­</a:t>
            </a:r>
            <a:r>
              <a:rPr lang="en-US" b="1" baseline="-25000" dirty="0"/>
              <a:t>B</a:t>
            </a:r>
            <a:r>
              <a:rPr lang="en-US" b="1" baseline="30000" dirty="0"/>
              <a:t>-1</a:t>
            </a:r>
            <a:r>
              <a:rPr lang="en-US" b="1" dirty="0"/>
              <a:t> ­­­­</a:t>
            </a:r>
            <a:r>
              <a:rPr lang="en-US" b="1" baseline="30000" dirty="0"/>
              <a:t>­­</a:t>
            </a:r>
            <a:r>
              <a:rPr lang="en-US" b="1" baseline="-25000" dirty="0"/>
              <a:t>~</a:t>
            </a:r>
            <a:r>
              <a:rPr lang="en-US" b="1" dirty="0"/>
              <a:t> 1 with initial water saturation, gravity forces are too weak to generate an upward flow of oil.</a:t>
            </a:r>
          </a:p>
        </p:txBody>
      </p:sp>
      <p:sp>
        <p:nvSpPr>
          <p:cNvPr id="21" name="Isosceles Triangle 20"/>
          <p:cNvSpPr>
            <a:spLocks noChangeAspect="1"/>
          </p:cNvSpPr>
          <p:nvPr/>
        </p:nvSpPr>
        <p:spPr>
          <a:xfrm>
            <a:off x="2914522" y="2697480"/>
            <a:ext cx="57278" cy="49378"/>
          </a:xfrm>
          <a:prstGeom prst="triangle">
            <a:avLst/>
          </a:prstGeom>
          <a:noFill/>
          <a:ln w="952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>
            <a:spLocks noChangeAspect="1"/>
          </p:cNvSpPr>
          <p:nvPr/>
        </p:nvSpPr>
        <p:spPr>
          <a:xfrm>
            <a:off x="2895600" y="5916168"/>
            <a:ext cx="57278" cy="49378"/>
          </a:xfrm>
          <a:prstGeom prst="triangle">
            <a:avLst/>
          </a:prstGeom>
          <a:noFill/>
          <a:ln w="952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3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Wettability on Calcite Plates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67" name="Group 66"/>
          <p:cNvGrpSpPr/>
          <p:nvPr/>
        </p:nvGrpSpPr>
        <p:grpSpPr>
          <a:xfrm>
            <a:off x="771526" y="822948"/>
            <a:ext cx="7596504" cy="3825252"/>
            <a:chOff x="771526" y="2651748"/>
            <a:chExt cx="7596504" cy="3825252"/>
          </a:xfrm>
        </p:grpSpPr>
        <p:grpSp>
          <p:nvGrpSpPr>
            <p:cNvPr id="14" name="Group 13"/>
            <p:cNvGrpSpPr/>
            <p:nvPr/>
          </p:nvGrpSpPr>
          <p:grpSpPr>
            <a:xfrm>
              <a:off x="771526" y="2667000"/>
              <a:ext cx="1438274" cy="1705668"/>
              <a:chOff x="726601" y="3371221"/>
              <a:chExt cx="1438274" cy="1705668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243" t="25427" r="29648" b="17735"/>
              <a:stretch>
                <a:fillRect/>
              </a:stretch>
            </p:blipFill>
            <p:spPr bwMode="auto">
              <a:xfrm>
                <a:off x="762000" y="3371221"/>
                <a:ext cx="1367477" cy="135317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Text Box 397"/>
              <p:cNvSpPr txBox="1"/>
              <p:nvPr/>
            </p:nvSpPr>
            <p:spPr>
              <a:xfrm>
                <a:off x="726601" y="4749335"/>
                <a:ext cx="1438274" cy="32755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b="1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 </a:t>
                </a:r>
                <a:r>
                  <a:rPr lang="en-US" sz="1600" b="1" dirty="0" smtClean="0">
                    <a:effectLst/>
                    <a:latin typeface="Calibri"/>
                    <a:ea typeface="Times New Roman"/>
                    <a:cs typeface="Times New Roman"/>
                  </a:rPr>
                  <a:t>Initial coverage </a:t>
                </a:r>
                <a:endParaRPr lang="en-US" sz="1600" b="1" dirty="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802640" y="4730428"/>
              <a:ext cx="2092960" cy="1594172"/>
              <a:chOff x="3276600" y="3401859"/>
              <a:chExt cx="2092960" cy="1594172"/>
            </a:xfrm>
          </p:grpSpPr>
          <p:pic>
            <p:nvPicPr>
              <p:cNvPr id="8" name="Picture 7"/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872" t="32265" r="27403" b="25000"/>
              <a:stretch>
                <a:fillRect/>
              </a:stretch>
            </p:blipFill>
            <p:spPr bwMode="auto">
              <a:xfrm>
                <a:off x="3276600" y="3401859"/>
                <a:ext cx="2092960" cy="12782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" name="Text Box 397"/>
              <p:cNvSpPr txBox="1"/>
              <p:nvPr/>
            </p:nvSpPr>
            <p:spPr>
              <a:xfrm>
                <a:off x="3743326" y="4724400"/>
                <a:ext cx="1438274" cy="27163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b="1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 </a:t>
                </a:r>
                <a:r>
                  <a:rPr lang="en-US" sz="1600" b="1" dirty="0" smtClean="0">
                    <a:effectLst/>
                    <a:latin typeface="Calibri"/>
                    <a:ea typeface="Times New Roman"/>
                    <a:cs typeface="Times New Roman"/>
                  </a:rPr>
                  <a:t>After 2 hours</a:t>
                </a:r>
                <a:endParaRPr lang="en-US" sz="1600" b="1" dirty="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6075275" y="4748734"/>
              <a:ext cx="1450748" cy="1728266"/>
              <a:chOff x="6312126" y="3348622"/>
              <a:chExt cx="1450748" cy="1728266"/>
            </a:xfrm>
          </p:grpSpPr>
          <p:pic>
            <p:nvPicPr>
              <p:cNvPr id="9" name="Picture 8"/>
              <p:cNvPicPr/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442" t="26282" r="32532" b="19872"/>
              <a:stretch>
                <a:fillRect/>
              </a:stretch>
            </p:blipFill>
            <p:spPr bwMode="auto">
              <a:xfrm>
                <a:off x="6324600" y="3348622"/>
                <a:ext cx="1299845" cy="12782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" name="Text Box 397"/>
              <p:cNvSpPr txBox="1"/>
              <p:nvPr/>
            </p:nvSpPr>
            <p:spPr>
              <a:xfrm>
                <a:off x="6324600" y="4709223"/>
                <a:ext cx="1438274" cy="3676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1000"/>
                  </a:spcAft>
                </a:pPr>
                <a:endParaRPr lang="en-US" sz="1600" b="1" dirty="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  <p:sp>
            <p:nvSpPr>
              <p:cNvPr id="13" name="Text Box 397"/>
              <p:cNvSpPr txBox="1"/>
              <p:nvPr/>
            </p:nvSpPr>
            <p:spPr>
              <a:xfrm>
                <a:off x="6312126" y="4648200"/>
                <a:ext cx="1438274" cy="32755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100" b="1" dirty="0">
                    <a:solidFill>
                      <a:srgbClr val="000000"/>
                    </a:solidFill>
                    <a:latin typeface="Calibri"/>
                    <a:ea typeface="Times New Roman"/>
                    <a:cs typeface="Times New Roman"/>
                  </a:rPr>
                  <a:t> </a:t>
                </a:r>
                <a:r>
                  <a:rPr lang="en-US" sz="1600" b="1" dirty="0" smtClean="0">
                    <a:latin typeface="Calibri"/>
                    <a:ea typeface="Times New Roman"/>
                    <a:cs typeface="Times New Roman"/>
                  </a:rPr>
                  <a:t>After 18 hours</a:t>
                </a:r>
                <a:r>
                  <a:rPr lang="en-US" sz="1600" b="1" dirty="0" smtClean="0">
                    <a:effectLst/>
                    <a:latin typeface="Calibri"/>
                    <a:ea typeface="Times New Roman"/>
                    <a:cs typeface="Times New Roman"/>
                  </a:rPr>
                  <a:t> </a:t>
                </a:r>
                <a:endParaRPr lang="en-US" sz="1600" b="1" dirty="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cxnSp>
          <p:nvCxnSpPr>
            <p:cNvPr id="18" name="Straight Arrow Connector 17"/>
            <p:cNvCxnSpPr/>
            <p:nvPr/>
          </p:nvCxnSpPr>
          <p:spPr>
            <a:xfrm>
              <a:off x="2675255" y="3200400"/>
              <a:ext cx="2734945" cy="0"/>
            </a:xfrm>
            <a:prstGeom prst="straightConnector1">
              <a:avLst/>
            </a:prstGeom>
            <a:ln w="635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371868" y="5562600"/>
              <a:ext cx="2266932" cy="0"/>
            </a:xfrm>
            <a:prstGeom prst="straightConnector1">
              <a:avLst/>
            </a:prstGeom>
            <a:ln w="635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/>
            <p:cNvGrpSpPr/>
            <p:nvPr/>
          </p:nvGrpSpPr>
          <p:grpSpPr>
            <a:xfrm>
              <a:off x="5867400" y="2651748"/>
              <a:ext cx="2500630" cy="1386852"/>
              <a:chOff x="5867400" y="2438400"/>
              <a:chExt cx="2500630" cy="1386852"/>
            </a:xfrm>
          </p:grpSpPr>
          <p:pic>
            <p:nvPicPr>
              <p:cNvPr id="23" name="Picture 22"/>
              <p:cNvPicPr/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1666"/>
              <a:stretch>
                <a:fillRect/>
              </a:stretch>
            </p:blipFill>
            <p:spPr bwMode="auto">
              <a:xfrm>
                <a:off x="5867400" y="2438400"/>
                <a:ext cx="2500630" cy="11347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Text Box 395"/>
              <p:cNvSpPr txBox="1"/>
              <p:nvPr/>
            </p:nvSpPr>
            <p:spPr>
              <a:xfrm>
                <a:off x="6050915" y="3581400"/>
                <a:ext cx="2133600" cy="2438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b="1" dirty="0" smtClean="0">
                    <a:effectLst/>
                    <a:latin typeface="Calibri"/>
                    <a:ea typeface="Times New Roman"/>
                    <a:cs typeface="Times New Roman"/>
                  </a:rPr>
                  <a:t>Upward streaming of oil</a:t>
                </a:r>
                <a:endParaRPr lang="en-US" sz="1600" b="1" dirty="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2667000" y="2734270"/>
              <a:ext cx="2400337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/>
                <a:t>Immersed in surfactant</a:t>
              </a:r>
            </a:p>
            <a:p>
              <a:endParaRPr lang="en-US" b="1" dirty="0" smtClean="0"/>
            </a:p>
            <a:p>
              <a:r>
                <a:rPr lang="en-US" b="1" dirty="0" smtClean="0"/>
                <a:t> formulation (T = 40</a:t>
              </a:r>
              <a:r>
                <a:rPr lang="en-US" b="1" baseline="30000" dirty="0" smtClean="0"/>
                <a:t>o</a:t>
              </a:r>
              <a:r>
                <a:rPr lang="en-US" b="1" dirty="0" smtClean="0"/>
                <a:t>C)</a:t>
              </a:r>
              <a:endParaRPr lang="en-US" b="1" dirty="0"/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6269" y="4648200"/>
              <a:ext cx="767225" cy="767225"/>
            </a:xfrm>
            <a:prstGeom prst="rect">
              <a:avLst/>
            </a:prstGeom>
          </p:spPr>
        </p:pic>
        <p:sp>
          <p:nvSpPr>
            <p:cNvPr id="65" name="Rectangle 64"/>
            <p:cNvSpPr/>
            <p:nvPr/>
          </p:nvSpPr>
          <p:spPr>
            <a:xfrm>
              <a:off x="3926013" y="5562600"/>
              <a:ext cx="11031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/>
                <a:t>(T = 40</a:t>
              </a:r>
              <a:r>
                <a:rPr lang="en-US" b="1" baseline="30000" dirty="0" smtClean="0"/>
                <a:t>o</a:t>
              </a:r>
              <a:r>
                <a:rPr lang="en-US" b="1" dirty="0" smtClean="0"/>
                <a:t>C)</a:t>
              </a:r>
              <a:endParaRPr lang="en-US" b="1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95839" y="4838970"/>
            <a:ext cx="8871961" cy="1561830"/>
            <a:chOff x="152400" y="838200"/>
            <a:chExt cx="8871961" cy="1561830"/>
          </a:xfrm>
        </p:grpSpPr>
        <p:grpSp>
          <p:nvGrpSpPr>
            <p:cNvPr id="44" name="Group 43"/>
            <p:cNvGrpSpPr/>
            <p:nvPr/>
          </p:nvGrpSpPr>
          <p:grpSpPr>
            <a:xfrm>
              <a:off x="152400" y="914400"/>
              <a:ext cx="4191000" cy="1418955"/>
              <a:chOff x="304800" y="914400"/>
              <a:chExt cx="4191000" cy="1418955"/>
            </a:xfrm>
          </p:grpSpPr>
          <p:pic>
            <p:nvPicPr>
              <p:cNvPr id="5" name="Picture 4"/>
              <p:cNvPicPr/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914400"/>
                <a:ext cx="4131310" cy="88138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Text Box 395"/>
              <p:cNvSpPr txBox="1"/>
              <p:nvPr/>
            </p:nvSpPr>
            <p:spPr>
              <a:xfrm>
                <a:off x="533400" y="1795780"/>
                <a:ext cx="3962400" cy="537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b="1" dirty="0" smtClean="0">
                    <a:effectLst/>
                    <a:latin typeface="Calibri"/>
                    <a:ea typeface="Times New Roman"/>
                    <a:cs typeface="Times New Roman"/>
                  </a:rPr>
                  <a:t>Oil drop </a:t>
                </a:r>
                <a:r>
                  <a:rPr lang="en-US" sz="1600" b="1" dirty="0">
                    <a:effectLst/>
                    <a:latin typeface="Calibri"/>
                    <a:ea typeface="Times New Roman"/>
                    <a:cs typeface="Times New Roman"/>
                  </a:rPr>
                  <a:t>on an 18mm×18mm oil-wet marble </a:t>
                </a:r>
                <a:r>
                  <a:rPr lang="en-US" sz="1600" b="1" dirty="0">
                    <a:latin typeface="Calibri"/>
                    <a:ea typeface="Times New Roman"/>
                    <a:cs typeface="Times New Roman"/>
                  </a:rPr>
                  <a:t> </a:t>
                </a:r>
                <a:r>
                  <a:rPr lang="en-US" sz="1600" b="1" dirty="0" smtClean="0">
                    <a:latin typeface="Calibri"/>
                    <a:ea typeface="Times New Roman"/>
                    <a:cs typeface="Times New Roman"/>
                  </a:rPr>
                  <a:t> </a:t>
                </a:r>
                <a:r>
                  <a:rPr lang="en-US" sz="1600" b="1" dirty="0" smtClean="0">
                    <a:effectLst/>
                    <a:latin typeface="Calibri"/>
                    <a:ea typeface="Times New Roman"/>
                    <a:cs typeface="Times New Roman"/>
                  </a:rPr>
                  <a:t>plate,  </a:t>
                </a:r>
                <a:r>
                  <a:rPr lang="en-US" sz="1600" b="1" dirty="0">
                    <a:effectLst/>
                    <a:latin typeface="Calibri"/>
                    <a:ea typeface="Times New Roman"/>
                    <a:cs typeface="Times New Roman"/>
                  </a:rPr>
                  <a:t>immersed in the formation brine.</a:t>
                </a:r>
              </a:p>
            </p:txBody>
          </p:sp>
        </p:grpSp>
        <p:cxnSp>
          <p:nvCxnSpPr>
            <p:cNvPr id="39" name="Straight Arrow Connector 38"/>
            <p:cNvCxnSpPr/>
            <p:nvPr/>
          </p:nvCxnSpPr>
          <p:spPr>
            <a:xfrm>
              <a:off x="4419600" y="1371600"/>
              <a:ext cx="909912" cy="0"/>
            </a:xfrm>
            <a:prstGeom prst="straightConnector1">
              <a:avLst/>
            </a:prstGeom>
            <a:ln w="635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/>
            <p:cNvGrpSpPr/>
            <p:nvPr/>
          </p:nvGrpSpPr>
          <p:grpSpPr>
            <a:xfrm>
              <a:off x="5105400" y="838200"/>
              <a:ext cx="3918961" cy="1561830"/>
              <a:chOff x="5105400" y="838200"/>
              <a:chExt cx="3918961" cy="1561830"/>
            </a:xfrm>
          </p:grpSpPr>
          <p:sp>
            <p:nvSpPr>
              <p:cNvPr id="43" name="Text Box 395"/>
              <p:cNvSpPr txBox="1"/>
              <p:nvPr/>
            </p:nvSpPr>
            <p:spPr>
              <a:xfrm>
                <a:off x="5105400" y="1862455"/>
                <a:ext cx="3918961" cy="537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1600" b="1" dirty="0" smtClean="0">
                    <a:effectLst/>
                    <a:latin typeface="Calibri"/>
                    <a:ea typeface="Times New Roman"/>
                    <a:cs typeface="Times New Roman"/>
                  </a:rPr>
                  <a:t>Oil drop </a:t>
                </a:r>
                <a:r>
                  <a:rPr lang="en-US" sz="1600" b="1" dirty="0">
                    <a:effectLst/>
                    <a:latin typeface="Calibri"/>
                    <a:ea typeface="Times New Roman"/>
                    <a:cs typeface="Times New Roman"/>
                  </a:rPr>
                  <a:t>on </a:t>
                </a:r>
                <a:r>
                  <a:rPr lang="en-US" sz="1600" b="1" dirty="0" smtClean="0">
                    <a:effectLst/>
                    <a:latin typeface="Calibri"/>
                    <a:ea typeface="Times New Roman"/>
                    <a:cs typeface="Times New Roman"/>
                  </a:rPr>
                  <a:t>the same marble plate, immersed in the surfactant formulation for 18 hours.</a:t>
                </a:r>
                <a:endParaRPr lang="en-US" sz="1600" b="1" dirty="0">
                  <a:effectLst/>
                  <a:latin typeface="Calibri"/>
                  <a:ea typeface="Times New Roman"/>
                  <a:cs typeface="Times New Roman"/>
                </a:endParaRPr>
              </a:p>
            </p:txBody>
          </p:sp>
          <p:grpSp>
            <p:nvGrpSpPr>
              <p:cNvPr id="51" name="Group 50"/>
              <p:cNvGrpSpPr/>
              <p:nvPr/>
            </p:nvGrpSpPr>
            <p:grpSpPr>
              <a:xfrm>
                <a:off x="5486400" y="838200"/>
                <a:ext cx="3095625" cy="1024255"/>
                <a:chOff x="5486400" y="838200"/>
                <a:chExt cx="3095625" cy="1024255"/>
              </a:xfrm>
            </p:grpSpPr>
            <p:pic>
              <p:nvPicPr>
                <p:cNvPr id="42" name="Picture 41"/>
                <p:cNvPicPr/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783" t="31808" r="-98" b="49156"/>
                <a:stretch>
                  <a:fillRect/>
                </a:stretch>
              </p:blipFill>
              <p:spPr bwMode="auto">
                <a:xfrm>
                  <a:off x="5486400" y="838200"/>
                  <a:ext cx="3095625" cy="102425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45" name="Group 44"/>
                <p:cNvGrpSpPr/>
                <p:nvPr/>
              </p:nvGrpSpPr>
              <p:grpSpPr>
                <a:xfrm>
                  <a:off x="5509260" y="987742"/>
                  <a:ext cx="716280" cy="362585"/>
                  <a:chOff x="0" y="0"/>
                  <a:chExt cx="557530" cy="441350"/>
                </a:xfrm>
              </p:grpSpPr>
              <p:grpSp>
                <p:nvGrpSpPr>
                  <p:cNvPr id="46" name="Group 45"/>
                  <p:cNvGrpSpPr>
                    <a:grpSpLocks noChangeAspect="1"/>
                  </p:cNvGrpSpPr>
                  <p:nvPr/>
                </p:nvGrpSpPr>
                <p:grpSpPr>
                  <a:xfrm>
                    <a:off x="109027" y="288950"/>
                    <a:ext cx="365760" cy="152400"/>
                    <a:chOff x="109027" y="288950"/>
                    <a:chExt cx="457200" cy="152400"/>
                  </a:xfrm>
                </p:grpSpPr>
                <p:cxnSp>
                  <p:nvCxnSpPr>
                    <p:cNvPr id="48" name="Straight Connector 47"/>
                    <p:cNvCxnSpPr/>
                    <p:nvPr/>
                  </p:nvCxnSpPr>
                  <p:spPr>
                    <a:xfrm>
                      <a:off x="109027" y="365150"/>
                      <a:ext cx="457200" cy="0"/>
                    </a:xfrm>
                    <a:prstGeom prst="line">
                      <a:avLst/>
                    </a:prstGeom>
                    <a:ln w="254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3"/>
                    </a:lnRef>
                    <a:fillRef idx="0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Straight Connector 48"/>
                    <p:cNvCxnSpPr/>
                    <p:nvPr/>
                  </p:nvCxnSpPr>
                  <p:spPr>
                    <a:xfrm>
                      <a:off x="109027" y="288950"/>
                      <a:ext cx="0" cy="152400"/>
                    </a:xfrm>
                    <a:prstGeom prst="line">
                      <a:avLst/>
                    </a:prstGeom>
                    <a:ln w="254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3"/>
                    </a:lnRef>
                    <a:fillRef idx="0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Straight Connector 49"/>
                    <p:cNvCxnSpPr/>
                    <p:nvPr/>
                  </p:nvCxnSpPr>
                  <p:spPr>
                    <a:xfrm>
                      <a:off x="566227" y="288950"/>
                      <a:ext cx="0" cy="152400"/>
                    </a:xfrm>
                    <a:prstGeom prst="line">
                      <a:avLst/>
                    </a:prstGeom>
                    <a:ln w="254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3"/>
                    </a:lnRef>
                    <a:fillRef idx="0">
                      <a:schemeClr val="accent3"/>
                    </a:fillRef>
                    <a:effectRef idx="0">
                      <a:schemeClr val="accent3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47" name="TextBox 53"/>
                  <p:cNvSpPr txBox="1"/>
                  <p:nvPr/>
                </p:nvSpPr>
                <p:spPr>
                  <a:xfrm>
                    <a:off x="0" y="0"/>
                    <a:ext cx="557530" cy="3755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400" kern="120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rPr>
                      <a:t>  1mm</a:t>
                    </a:r>
                    <a:endParaRPr lang="en-US" sz="1200">
                      <a:effectLst/>
                      <a:latin typeface="Times New Roman"/>
                      <a:ea typeface="Times New Roman"/>
                    </a:endParaRPr>
                  </a:p>
                </p:txBody>
              </p:sp>
            </p:grpSp>
          </p:grpSp>
        </p:grpSp>
        <p:sp>
          <p:nvSpPr>
            <p:cNvPr id="66" name="Rectangle 65"/>
            <p:cNvSpPr/>
            <p:nvPr/>
          </p:nvSpPr>
          <p:spPr>
            <a:xfrm>
              <a:off x="4291900" y="957327"/>
              <a:ext cx="11031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/>
                <a:t>(T = 40</a:t>
              </a:r>
              <a:r>
                <a:rPr lang="en-US" b="1" baseline="30000" dirty="0" smtClean="0"/>
                <a:t>o</a:t>
              </a:r>
              <a:r>
                <a:rPr lang="en-US" b="1" dirty="0" smtClean="0"/>
                <a:t>C)</a:t>
              </a:r>
              <a:endParaRPr lang="en-US" b="1" dirty="0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754685" y="4876800"/>
            <a:ext cx="1064715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ϴ</a:t>
            </a:r>
            <a:r>
              <a:rPr lang="en-US" baseline="-25000" dirty="0" smtClean="0">
                <a:solidFill>
                  <a:srgbClr val="FF0000"/>
                </a:solidFill>
              </a:rPr>
              <a:t>A</a:t>
            </a:r>
            <a:r>
              <a:rPr lang="en-US" baseline="30000" dirty="0" smtClean="0">
                <a:solidFill>
                  <a:srgbClr val="FF0000"/>
                </a:solidFill>
              </a:rPr>
              <a:t> </a:t>
            </a:r>
            <a:r>
              <a:rPr lang="en-US" sz="2800" baseline="-25000" dirty="0" smtClean="0">
                <a:solidFill>
                  <a:srgbClr val="FF0000"/>
                </a:solidFill>
              </a:rPr>
              <a:t>~</a:t>
            </a:r>
            <a:r>
              <a:rPr lang="en-US" dirty="0" smtClean="0">
                <a:solidFill>
                  <a:srgbClr val="FF0000"/>
                </a:solidFill>
              </a:rPr>
              <a:t> 170</a:t>
            </a:r>
            <a:r>
              <a:rPr lang="en-US" baseline="30000" dirty="0" smtClean="0">
                <a:solidFill>
                  <a:srgbClr val="FF0000"/>
                </a:solidFill>
              </a:rPr>
              <a:t>o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806886" y="4964360"/>
            <a:ext cx="1064715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FF00"/>
                </a:solidFill>
              </a:rPr>
              <a:t>ϴ</a:t>
            </a:r>
            <a:r>
              <a:rPr lang="en-US" baseline="-25000" dirty="0" smtClean="0">
                <a:solidFill>
                  <a:srgbClr val="FFFF00"/>
                </a:solidFill>
              </a:rPr>
              <a:t>A</a:t>
            </a:r>
            <a:r>
              <a:rPr lang="en-US" baseline="30000" dirty="0" smtClean="0">
                <a:solidFill>
                  <a:srgbClr val="FFFF00"/>
                </a:solidFill>
              </a:rPr>
              <a:t> </a:t>
            </a:r>
            <a:r>
              <a:rPr lang="en-US" sz="2800" baseline="-25000" dirty="0" smtClean="0">
                <a:solidFill>
                  <a:srgbClr val="FFFF00"/>
                </a:solidFill>
              </a:rPr>
              <a:t>~</a:t>
            </a:r>
            <a:r>
              <a:rPr lang="en-US" dirty="0" smtClean="0">
                <a:solidFill>
                  <a:srgbClr val="FFFF00"/>
                </a:solidFill>
              </a:rPr>
              <a:t> 140</a:t>
            </a:r>
            <a:r>
              <a:rPr lang="en-US" baseline="30000" dirty="0" smtClean="0">
                <a:solidFill>
                  <a:srgbClr val="FFFF00"/>
                </a:solidFill>
              </a:rPr>
              <a:t>o</a:t>
            </a:r>
            <a:endParaRPr lang="en-US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5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IFT Between the Surfactant </a:t>
            </a:r>
            <a:r>
              <a:rPr lang="en-US" sz="2800" dirty="0"/>
              <a:t>S</a:t>
            </a:r>
            <a:r>
              <a:rPr lang="en-US" sz="2800" dirty="0" smtClean="0"/>
              <a:t>olution and the Oil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4343400" y="1108035"/>
            <a:ext cx="4209035" cy="1177965"/>
            <a:chOff x="2133600" y="1142999"/>
            <a:chExt cx="4209035" cy="1177965"/>
          </a:xfrm>
        </p:grpSpPr>
        <p:pic>
          <p:nvPicPr>
            <p:cNvPr id="5" name="Picture 4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74" r="30000"/>
            <a:stretch>
              <a:fillRect/>
            </a:stretch>
          </p:blipFill>
          <p:spPr bwMode="auto">
            <a:xfrm rot="5400000">
              <a:off x="3933460" y="-601933"/>
              <a:ext cx="650240" cy="41401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/>
            <p:cNvSpPr/>
            <p:nvPr/>
          </p:nvSpPr>
          <p:spPr>
            <a:xfrm>
              <a:off x="2133600" y="1736189"/>
              <a:ext cx="42090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A drop </a:t>
              </a:r>
              <a:r>
                <a:rPr lang="en-US" sz="1600" b="1" dirty="0"/>
                <a:t>of </a:t>
              </a:r>
              <a:r>
                <a:rPr lang="en-US" sz="1600" b="1" dirty="0" smtClean="0"/>
                <a:t>oil </a:t>
              </a:r>
              <a:r>
                <a:rPr lang="en-US" sz="1600" b="1" dirty="0"/>
                <a:t>suspended inside the spinning </a:t>
              </a:r>
              <a:r>
                <a:rPr lang="en-US" sz="1600" b="1" dirty="0" smtClean="0"/>
                <a:t> </a:t>
              </a:r>
            </a:p>
            <a:p>
              <a:r>
                <a:rPr lang="en-US" sz="1600" b="1" dirty="0" smtClean="0"/>
                <a:t>capillary tube </a:t>
              </a:r>
              <a:r>
                <a:rPr lang="en-US" sz="1600" b="1" dirty="0"/>
                <a:t>filled with the surfactant </a:t>
              </a:r>
              <a:r>
                <a:rPr lang="en-US" sz="1600" b="1" dirty="0" smtClean="0"/>
                <a:t>solution</a:t>
              </a:r>
              <a:endParaRPr lang="en-US" sz="1600" b="1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38200" y="2971800"/>
            <a:ext cx="2911259" cy="2133600"/>
            <a:chOff x="1660741" y="3276600"/>
            <a:chExt cx="2911259" cy="2133600"/>
          </a:xfrm>
        </p:grpSpPr>
        <p:sp>
          <p:nvSpPr>
            <p:cNvPr id="13" name="Can 12"/>
            <p:cNvSpPr/>
            <p:nvPr/>
          </p:nvSpPr>
          <p:spPr>
            <a:xfrm>
              <a:off x="1692058" y="4076700"/>
              <a:ext cx="914400" cy="990600"/>
            </a:xfrm>
            <a:prstGeom prst="can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14" name="Can 13"/>
            <p:cNvSpPr/>
            <p:nvPr/>
          </p:nvSpPr>
          <p:spPr>
            <a:xfrm>
              <a:off x="1676400" y="3276600"/>
              <a:ext cx="914400" cy="1028700"/>
            </a:xfrm>
            <a:prstGeom prst="can">
              <a:avLst/>
            </a:prstGeom>
            <a:solidFill>
              <a:srgbClr val="24110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Elbow Connector 18"/>
            <p:cNvCxnSpPr/>
            <p:nvPr/>
          </p:nvCxnSpPr>
          <p:spPr>
            <a:xfrm>
              <a:off x="2667000" y="3733800"/>
              <a:ext cx="609600" cy="161925"/>
            </a:xfrm>
            <a:prstGeom prst="bentConnector3">
              <a:avLst/>
            </a:prstGeom>
            <a:ln w="254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/>
            <p:cNvCxnSpPr/>
            <p:nvPr/>
          </p:nvCxnSpPr>
          <p:spPr>
            <a:xfrm flipV="1">
              <a:off x="2667000" y="4495800"/>
              <a:ext cx="609600" cy="190500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2971800" y="3535740"/>
              <a:ext cx="160020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d</a:t>
              </a:r>
              <a:r>
                <a:rPr lang="en-US" sz="1600" b="1" dirty="0" smtClean="0"/>
                <a:t>rop </a:t>
              </a:r>
              <a:r>
                <a:rPr lang="en-US" sz="1600" b="1" dirty="0"/>
                <a:t>of </a:t>
              </a:r>
              <a:r>
                <a:rPr lang="en-US" sz="1600" b="1" dirty="0" smtClean="0"/>
                <a:t>oil </a:t>
              </a:r>
            </a:p>
            <a:p>
              <a:endParaRPr lang="en-US" sz="1600" b="1" dirty="0" smtClean="0"/>
            </a:p>
            <a:p>
              <a:r>
                <a:rPr lang="en-US" sz="1600" b="1" dirty="0" smtClean="0"/>
                <a:t>+  </a:t>
              </a:r>
              <a:r>
                <a:rPr lang="en-US" sz="1600" b="1" dirty="0" smtClean="0">
                  <a:solidFill>
                    <a:srgbClr val="FFFF00"/>
                  </a:solidFill>
                </a:rPr>
                <a:t>(equilibrated)</a:t>
              </a:r>
            </a:p>
            <a:p>
              <a:endParaRPr lang="en-US" sz="1600" b="1" dirty="0" smtClean="0"/>
            </a:p>
            <a:p>
              <a:r>
                <a:rPr lang="en-US" sz="1600" b="1" dirty="0" smtClean="0"/>
                <a:t>surfactant formulation</a:t>
              </a:r>
              <a:endParaRPr lang="en-US" sz="1600" b="1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660741" y="5071646"/>
              <a:ext cx="93005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T = 40</a:t>
              </a:r>
              <a:r>
                <a:rPr lang="en-US" sz="1600" b="1" baseline="30000" dirty="0"/>
                <a:t>o</a:t>
              </a:r>
              <a:r>
                <a:rPr lang="en-US" sz="1600" b="1" dirty="0" smtClean="0"/>
                <a:t>C</a:t>
              </a:r>
              <a:endParaRPr lang="en-US" sz="1600" b="1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562600" y="2667000"/>
            <a:ext cx="3194784" cy="2824286"/>
            <a:chOff x="5720616" y="2971800"/>
            <a:chExt cx="3194784" cy="2824286"/>
          </a:xfrm>
        </p:grpSpPr>
        <p:sp>
          <p:nvSpPr>
            <p:cNvPr id="37" name="Can 36"/>
            <p:cNvSpPr/>
            <p:nvPr/>
          </p:nvSpPr>
          <p:spPr>
            <a:xfrm>
              <a:off x="5736274" y="4419600"/>
              <a:ext cx="914400" cy="990600"/>
            </a:xfrm>
            <a:prstGeom prst="can">
              <a:avLst/>
            </a:prstGeom>
            <a:solidFill>
              <a:schemeClr val="tx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38" name="Can 37"/>
            <p:cNvSpPr/>
            <p:nvPr/>
          </p:nvSpPr>
          <p:spPr>
            <a:xfrm>
              <a:off x="5720616" y="2971800"/>
              <a:ext cx="914400" cy="1028700"/>
            </a:xfrm>
            <a:prstGeom prst="can">
              <a:avLst/>
            </a:prstGeom>
            <a:solidFill>
              <a:srgbClr val="24110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Elbow Connector 38"/>
            <p:cNvCxnSpPr/>
            <p:nvPr/>
          </p:nvCxnSpPr>
          <p:spPr>
            <a:xfrm>
              <a:off x="6697646" y="3429000"/>
              <a:ext cx="609600" cy="161925"/>
            </a:xfrm>
            <a:prstGeom prst="bentConnector3">
              <a:avLst/>
            </a:prstGeom>
            <a:ln w="254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Elbow Connector 39"/>
            <p:cNvCxnSpPr/>
            <p:nvPr/>
          </p:nvCxnSpPr>
          <p:spPr>
            <a:xfrm flipV="1">
              <a:off x="6697646" y="4724400"/>
              <a:ext cx="609600" cy="190500"/>
            </a:xfrm>
            <a:prstGeom prst="bentConnector3">
              <a:avLst>
                <a:gd name="adj1" fmla="val 50000"/>
              </a:avLst>
            </a:prstGeom>
            <a:ln w="25400">
              <a:solidFill>
                <a:srgbClr val="57F7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7002445" y="2995319"/>
              <a:ext cx="1912955" cy="28007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1600" b="1" dirty="0" smtClean="0"/>
            </a:p>
            <a:p>
              <a:r>
                <a:rPr lang="en-US" sz="1600" b="1" dirty="0"/>
                <a:t>d</a:t>
              </a:r>
              <a:r>
                <a:rPr lang="en-US" sz="1600" b="1" dirty="0" smtClean="0"/>
                <a:t>rop </a:t>
              </a:r>
              <a:r>
                <a:rPr lang="en-US" sz="1600" b="1" dirty="0"/>
                <a:t>of </a:t>
              </a:r>
              <a:r>
                <a:rPr lang="en-US" sz="1600" b="1" dirty="0" smtClean="0"/>
                <a:t>oil </a:t>
              </a:r>
            </a:p>
            <a:p>
              <a:endParaRPr lang="en-US" sz="1600" b="1" dirty="0" smtClean="0"/>
            </a:p>
            <a:p>
              <a:endParaRPr lang="en-US" sz="1600" b="1" dirty="0" smtClean="0"/>
            </a:p>
            <a:p>
              <a:r>
                <a:rPr lang="en-US" sz="1600" b="1" dirty="0" smtClean="0"/>
                <a:t>+ </a:t>
              </a:r>
              <a:r>
                <a:rPr lang="en-US" sz="1600" b="1" dirty="0" smtClean="0">
                  <a:solidFill>
                    <a:schemeClr val="tx1">
                      <a:lumMod val="85000"/>
                    </a:schemeClr>
                  </a:solidFill>
                </a:rPr>
                <a:t>(</a:t>
              </a:r>
              <a:r>
                <a:rPr lang="en-US" sz="1600" b="1" i="1" dirty="0" smtClean="0">
                  <a:solidFill>
                    <a:schemeClr val="tx1">
                      <a:lumMod val="85000"/>
                    </a:schemeClr>
                  </a:solidFill>
                </a:rPr>
                <a:t>not</a:t>
              </a:r>
              <a:r>
                <a:rPr lang="en-US" sz="1600" b="1" dirty="0" smtClean="0">
                  <a:solidFill>
                    <a:schemeClr val="tx1">
                      <a:lumMod val="85000"/>
                    </a:schemeClr>
                  </a:solidFill>
                </a:rPr>
                <a:t> equilibrated</a:t>
              </a:r>
              <a:r>
                <a:rPr lang="en-US" sz="1600" b="1" dirty="0">
                  <a:solidFill>
                    <a:schemeClr val="tx1">
                      <a:lumMod val="85000"/>
                    </a:schemeClr>
                  </a:solidFill>
                </a:rPr>
                <a:t>)</a:t>
              </a:r>
            </a:p>
            <a:p>
              <a:endParaRPr lang="en-US" sz="1600" b="1" dirty="0" smtClean="0"/>
            </a:p>
            <a:p>
              <a:endParaRPr lang="en-US" sz="1600" b="1" dirty="0" smtClean="0"/>
            </a:p>
            <a:p>
              <a:endParaRPr lang="en-US" sz="1600" b="1" dirty="0" smtClean="0"/>
            </a:p>
            <a:p>
              <a:r>
                <a:rPr lang="en-US" sz="1600" b="1" dirty="0" smtClean="0"/>
                <a:t>surfactant formulation</a:t>
              </a:r>
            </a:p>
            <a:p>
              <a:endParaRPr lang="en-US" sz="1600" b="1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767587" y="5410200"/>
              <a:ext cx="93005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/>
                <a:t>T = 40</a:t>
              </a:r>
              <a:r>
                <a:rPr lang="en-US" sz="1600" b="1" baseline="30000" dirty="0"/>
                <a:t>o</a:t>
              </a:r>
              <a:r>
                <a:rPr lang="en-US" sz="1600" b="1" dirty="0" smtClean="0"/>
                <a:t>C</a:t>
              </a:r>
              <a:endParaRPr lang="en-US" sz="1600" b="1" dirty="0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762000" y="5605046"/>
            <a:ext cx="2157606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smtClean="0"/>
              <a:t>IFT = 8.0 × 10 </a:t>
            </a:r>
            <a:r>
              <a:rPr lang="en-US" b="1" baseline="30000" dirty="0" smtClean="0"/>
              <a:t>- 3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mN</a:t>
            </a:r>
            <a:r>
              <a:rPr lang="en-US" sz="1600" b="1" dirty="0" smtClean="0"/>
              <a:t>/m</a:t>
            </a:r>
            <a:endParaRPr lang="en-US" sz="1600" b="1" dirty="0"/>
          </a:p>
        </p:txBody>
      </p:sp>
      <p:sp>
        <p:nvSpPr>
          <p:cNvPr id="48" name="Rectangle 47"/>
          <p:cNvSpPr/>
          <p:nvPr/>
        </p:nvSpPr>
        <p:spPr>
          <a:xfrm>
            <a:off x="5386194" y="5605046"/>
            <a:ext cx="2157606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smtClean="0"/>
              <a:t>IFT = 1.3 × 10 </a:t>
            </a:r>
            <a:r>
              <a:rPr lang="en-US" b="1" baseline="30000" dirty="0" smtClean="0"/>
              <a:t>- 2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mN</a:t>
            </a:r>
            <a:r>
              <a:rPr lang="en-US" sz="1600" b="1" dirty="0" smtClean="0"/>
              <a:t>/m</a:t>
            </a:r>
            <a:endParaRPr lang="en-US" sz="1600" b="1" dirty="0"/>
          </a:p>
        </p:txBody>
      </p:sp>
      <p:pic>
        <p:nvPicPr>
          <p:cNvPr id="49" name="Picture 48" descr="Description: File:Mine1.JP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" y="1242060"/>
            <a:ext cx="3558540" cy="739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6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6858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Summary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850" y="914400"/>
            <a:ext cx="8496300" cy="4343400"/>
          </a:xfrm>
        </p:spPr>
        <p:txBody>
          <a:bodyPr>
            <a:normAutofit/>
          </a:bodyPr>
          <a:lstStyle/>
          <a:p>
            <a:pPr algn="l"/>
            <a:endParaRPr lang="en-US" sz="2000" b="1" dirty="0" smtClean="0"/>
          </a:p>
          <a:p>
            <a:pPr marL="514350" indent="-514350" algn="l">
              <a:buFont typeface="+mj-lt"/>
              <a:buAutoNum type="arabicPeriod"/>
            </a:pPr>
            <a:r>
              <a:rPr lang="en-US" sz="2000" b="1" dirty="0"/>
              <a:t>About 30% of the OOIP in the Silurian core </a:t>
            </a:r>
            <a:r>
              <a:rPr lang="en-US" sz="2000" b="1" dirty="0" smtClean="0"/>
              <a:t>was recovered.</a:t>
            </a:r>
            <a:endParaRPr lang="en-US" sz="2000" b="1" dirty="0"/>
          </a:p>
          <a:p>
            <a:pPr marL="514350" indent="-514350" algn="l">
              <a:buFont typeface="+mj-lt"/>
              <a:buAutoNum type="arabicPeriod"/>
            </a:pPr>
            <a:endParaRPr lang="en-US" sz="2000" b="1" dirty="0" smtClean="0"/>
          </a:p>
          <a:p>
            <a:pPr marL="514350" indent="-514350" algn="l">
              <a:buFont typeface="+mj-lt"/>
              <a:buAutoNum type="arabicPeriod"/>
            </a:pPr>
            <a:r>
              <a:rPr lang="en-US" sz="2000" b="1" dirty="0" smtClean="0"/>
              <a:t>Barely any oil was produced from the reservoir cores.</a:t>
            </a:r>
          </a:p>
          <a:p>
            <a:pPr marL="514350" indent="-514350" algn="l">
              <a:buFont typeface="+mj-lt"/>
              <a:buAutoNum type="arabicPeriod"/>
            </a:pPr>
            <a:endParaRPr lang="en-US" sz="2000" b="1" dirty="0"/>
          </a:p>
          <a:p>
            <a:pPr marL="514350" indent="-514350" algn="l">
              <a:buFont typeface="+mj-lt"/>
              <a:buAutoNum type="arabicPeriod"/>
            </a:pPr>
            <a:r>
              <a:rPr lang="en-US" sz="2000" b="1" dirty="0"/>
              <a:t>The formulation was not able to alter the wettability of initially oil-wet calcite plates </a:t>
            </a:r>
            <a:r>
              <a:rPr lang="en-US" sz="2000" b="1" dirty="0" smtClean="0"/>
              <a:t>to </a:t>
            </a:r>
            <a:r>
              <a:rPr lang="en-US" sz="2000" b="1" dirty="0"/>
              <a:t>water-wet. </a:t>
            </a:r>
            <a:endParaRPr lang="en-US" sz="2000" b="1" dirty="0" smtClean="0"/>
          </a:p>
          <a:p>
            <a:pPr marL="514350" indent="-514350" algn="l">
              <a:buFont typeface="+mj-lt"/>
              <a:buAutoNum type="arabicPeriod"/>
            </a:pPr>
            <a:endParaRPr lang="en-US" sz="2000" b="1" dirty="0"/>
          </a:p>
          <a:p>
            <a:pPr marL="514350" indent="-514350" algn="l">
              <a:buFont typeface="+mj-lt"/>
              <a:buAutoNum type="arabicPeriod"/>
            </a:pPr>
            <a:r>
              <a:rPr lang="en-US" sz="2000" b="1" dirty="0" smtClean="0"/>
              <a:t>The </a:t>
            </a:r>
            <a:r>
              <a:rPr lang="en-US" sz="2000" b="1" dirty="0"/>
              <a:t>measured </a:t>
            </a:r>
            <a:r>
              <a:rPr lang="en-US" sz="2000" b="1" dirty="0" smtClean="0"/>
              <a:t>IFT </a:t>
            </a:r>
            <a:r>
              <a:rPr lang="en-US" sz="2000" b="1" dirty="0"/>
              <a:t>of the surfactant formulation against the deal crude oil (10</a:t>
            </a:r>
            <a:r>
              <a:rPr lang="en-US" sz="2000" b="1" baseline="30000" dirty="0"/>
              <a:t>-2</a:t>
            </a:r>
            <a:r>
              <a:rPr lang="en-US" sz="2000" b="1" dirty="0"/>
              <a:t>mN/m) was not sufficiently low to produce </a:t>
            </a:r>
            <a:r>
              <a:rPr lang="en-US" sz="2000" b="1" dirty="0" smtClean="0"/>
              <a:t>the high viscosity oil </a:t>
            </a:r>
            <a:r>
              <a:rPr lang="en-US" sz="2000" b="1" dirty="0"/>
              <a:t>from </a:t>
            </a:r>
            <a:r>
              <a:rPr lang="en-US" sz="2000" b="1" dirty="0" smtClean="0"/>
              <a:t>the low </a:t>
            </a:r>
            <a:r>
              <a:rPr lang="en-US" sz="2000" b="1" dirty="0"/>
              <a:t>permeability cores. </a:t>
            </a:r>
            <a:endParaRPr lang="en-US" sz="2000" b="1" dirty="0" smtClean="0"/>
          </a:p>
          <a:p>
            <a:pPr marL="514350" indent="-514350" algn="l">
              <a:buFont typeface="+mj-lt"/>
              <a:buAutoNum type="arabicPeriod"/>
            </a:pPr>
            <a:endParaRPr lang="en-US" sz="2000" b="1" dirty="0" smtClean="0"/>
          </a:p>
          <a:p>
            <a:pPr algn="l"/>
            <a:endParaRPr lang="en-US" sz="2000" b="1" dirty="0" smtClean="0"/>
          </a:p>
          <a:p>
            <a:pPr algn="l"/>
            <a:endParaRPr lang="en-US" sz="2000" dirty="0" smtClean="0">
              <a:solidFill>
                <a:srgbClr val="FFFF00"/>
              </a:solidFill>
            </a:endParaRPr>
          </a:p>
          <a:p>
            <a:pPr algn="l">
              <a:buFont typeface="Arial"/>
              <a:buChar char="•"/>
            </a:pPr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49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0A959-FBE4-4841-9527-113C1A0DFC8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1219200"/>
            <a:ext cx="7086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smtClean="0">
                <a:solidFill>
                  <a:schemeClr val="tx2">
                    <a:lumMod val="90000"/>
                  </a:schemeClr>
                </a:solidFill>
              </a:rPr>
              <a:t>Thank</a:t>
            </a:r>
          </a:p>
          <a:p>
            <a:pPr algn="ctr"/>
            <a:r>
              <a:rPr lang="en-US" sz="13800" dirty="0" smtClean="0">
                <a:solidFill>
                  <a:schemeClr val="tx2">
                    <a:lumMod val="90000"/>
                  </a:schemeClr>
                </a:solidFill>
              </a:rPr>
              <a:t>You!</a:t>
            </a:r>
            <a:endParaRPr lang="en-US" sz="13800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134143</TotalTime>
  <Words>759</Words>
  <Application>Microsoft Office PowerPoint</Application>
  <PresentationFormat>On-screen Show (4:3)</PresentationFormat>
  <Paragraphs>180</Paragraphs>
  <Slides>14</Slides>
  <Notes>11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Equation</vt:lpstr>
      <vt:lpstr>PowerPoint Presentation</vt:lpstr>
      <vt:lpstr>Formation</vt:lpstr>
      <vt:lpstr>PowerPoint Presentation</vt:lpstr>
      <vt:lpstr>PowerPoint Presentation</vt:lpstr>
      <vt:lpstr>Overall Procedure for Spontaneous Imbibition</vt:lpstr>
      <vt:lpstr>Coreflood Setup  for 1.5” Silurian Dolomite and Reservoir Cores</vt:lpstr>
      <vt:lpstr>Summary of Core Preparation Results</vt:lpstr>
      <vt:lpstr>Spontaneous Imbibition Experiment  </vt:lpstr>
      <vt:lpstr>PowerPoint Presentation</vt:lpstr>
      <vt:lpstr>PowerPoint Presentation</vt:lpstr>
      <vt:lpstr>Wettability on Calcite Plates</vt:lpstr>
      <vt:lpstr>IFT Between the Surfactant Solution and the Oil</vt:lpstr>
      <vt:lpstr>Summary</vt:lpstr>
      <vt:lpstr>PowerPoint Presentation</vt:lpstr>
    </vt:vector>
  </TitlesOfParts>
  <Company>Rice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Maura Puerto</dc:creator>
  <cp:lastModifiedBy>Sumedh Warudkar</cp:lastModifiedBy>
  <cp:revision>447</cp:revision>
  <dcterms:created xsi:type="dcterms:W3CDTF">2011-09-24T13:02:51Z</dcterms:created>
  <dcterms:modified xsi:type="dcterms:W3CDTF">2012-04-23T14:54:40Z</dcterms:modified>
</cp:coreProperties>
</file>